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7"/>
  </p:sldMasterIdLst>
  <p:notesMasterIdLst>
    <p:notesMasterId r:id="rId16"/>
  </p:notesMasterIdLst>
  <p:sldIdLst>
    <p:sldId id="256" r:id="rId8"/>
    <p:sldId id="273" r:id="rId9"/>
    <p:sldId id="274" r:id="rId10"/>
    <p:sldId id="275" r:id="rId11"/>
    <p:sldId id="272" r:id="rId12"/>
    <p:sldId id="276" r:id="rId13"/>
    <p:sldId id="269" r:id="rId14"/>
    <p:sldId id="27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694" autoAdjust="0"/>
  </p:normalViewPr>
  <p:slideViewPr>
    <p:cSldViewPr snapToGrid="0">
      <p:cViewPr>
        <p:scale>
          <a:sx n="77" d="100"/>
          <a:sy n="77" d="100"/>
        </p:scale>
        <p:origin x="-854" y="6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5BBA6-3EBC-47B3-A897-7FC63156EA23}" type="datetimeFigureOut">
              <a:rPr lang="en-GB" smtClean="0"/>
              <a:pPr/>
              <a:t>15/01/2019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0FD5C-64BE-43A3-8F45-CE40752819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16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2757193"/>
            <a:ext cx="8390860" cy="788027"/>
          </a:xfrm>
        </p:spPr>
        <p:txBody>
          <a:bodyPr anchor="b">
            <a:normAutofit/>
          </a:bodyPr>
          <a:lstStyle>
            <a:lvl1pPr algn="l">
              <a:defRPr sz="4400" b="0" i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3637296"/>
            <a:ext cx="8390860" cy="5617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0" i="0" baseline="0">
                <a:solidFill>
                  <a:schemeClr val="accent5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838200" y="2384168"/>
            <a:ext cx="1433966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05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85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985209"/>
            <a:ext cx="12192001" cy="36335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322178"/>
            <a:ext cx="5437188" cy="6543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1"/>
                </a:solidFill>
                <a:latin typeface="Museo 300" panose="02000000000000000000" pitchFamily="50" charset="0"/>
              </a:defRPr>
            </a:lvl1pPr>
          </a:lstStyle>
          <a:p>
            <a:pPr lvl="0"/>
            <a:r>
              <a:rPr lang="en-US" dirty="0" smtClean="0"/>
              <a:t>Lorem Ipsum</a:t>
            </a:r>
            <a:endParaRPr lang="en-GB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175462"/>
            <a:ext cx="5437188" cy="21114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4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alia </a:t>
            </a:r>
            <a:r>
              <a:rPr lang="en-US" dirty="0" err="1" smtClean="0"/>
              <a:t>vidisse</a:t>
            </a:r>
            <a:r>
              <a:rPr lang="en-US" dirty="0" smtClean="0"/>
              <a:t> </a:t>
            </a:r>
            <a:r>
              <a:rPr lang="en-US" dirty="0" err="1" smtClean="0"/>
              <a:t>conceptam</a:t>
            </a:r>
            <a:r>
              <a:rPr lang="en-US" dirty="0" smtClean="0"/>
              <a:t>, quo no </a:t>
            </a:r>
            <a:r>
              <a:rPr lang="en-US" dirty="0" err="1" smtClean="0"/>
              <a:t>paulo</a:t>
            </a:r>
            <a:r>
              <a:rPr lang="en-US" dirty="0" smtClean="0"/>
              <a:t> </a:t>
            </a:r>
            <a:r>
              <a:rPr lang="en-US" dirty="0" err="1" smtClean="0"/>
              <a:t>saperet</a:t>
            </a:r>
            <a:r>
              <a:rPr lang="en-US" dirty="0" smtClean="0"/>
              <a:t> </a:t>
            </a:r>
            <a:r>
              <a:rPr lang="en-US" dirty="0" err="1" smtClean="0"/>
              <a:t>propriae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lorem </a:t>
            </a:r>
            <a:r>
              <a:rPr lang="en-US" dirty="0" err="1" smtClean="0"/>
              <a:t>percipit</a:t>
            </a:r>
            <a:r>
              <a:rPr lang="en-US" dirty="0" smtClean="0"/>
              <a:t> </a:t>
            </a:r>
            <a:r>
              <a:rPr lang="en-US" dirty="0" err="1" smtClean="0"/>
              <a:t>consetetur</a:t>
            </a:r>
            <a:r>
              <a:rPr lang="en-US" dirty="0" smtClean="0"/>
              <a:t> per. </a:t>
            </a:r>
            <a:r>
              <a:rPr lang="en-US" dirty="0" err="1" smtClean="0"/>
              <a:t>Novum</a:t>
            </a:r>
            <a:r>
              <a:rPr lang="en-US" dirty="0" smtClean="0"/>
              <a:t> </a:t>
            </a:r>
            <a:r>
              <a:rPr lang="en-US" dirty="0" err="1" smtClean="0"/>
              <a:t>dicunt</a:t>
            </a:r>
            <a:r>
              <a:rPr lang="en-US" dirty="0" smtClean="0"/>
              <a:t> </a:t>
            </a:r>
            <a:r>
              <a:rPr lang="en-US" dirty="0" err="1" smtClean="0"/>
              <a:t>assentior</a:t>
            </a:r>
            <a:r>
              <a:rPr lang="en-US" dirty="0" smtClean="0"/>
              <a:t> ad usu. At posse </a:t>
            </a:r>
            <a:r>
              <a:rPr lang="en-US" dirty="0" err="1" smtClean="0"/>
              <a:t>albucius</a:t>
            </a:r>
            <a:r>
              <a:rPr lang="en-US" dirty="0" smtClean="0"/>
              <a:t> </a:t>
            </a:r>
            <a:r>
              <a:rPr lang="en-US" dirty="0" err="1" smtClean="0"/>
              <a:t>liberavisse</a:t>
            </a:r>
            <a:r>
              <a:rPr lang="en-US" dirty="0" smtClean="0"/>
              <a:t> qui,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 </a:t>
            </a:r>
            <a:r>
              <a:rPr lang="en-US" dirty="0" err="1" smtClean="0"/>
              <a:t>fabellas</a:t>
            </a:r>
            <a:r>
              <a:rPr lang="en-US" dirty="0" smtClean="0"/>
              <a:t> </a:t>
            </a:r>
            <a:r>
              <a:rPr lang="en-US" dirty="0" err="1" smtClean="0"/>
              <a:t>definitionem</a:t>
            </a:r>
            <a:r>
              <a:rPr lang="en-US" dirty="0" smtClean="0"/>
              <a:t> cum. </a:t>
            </a: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populo</a:t>
            </a:r>
            <a:r>
              <a:rPr lang="en-US" dirty="0" smtClean="0"/>
              <a:t> </a:t>
            </a:r>
            <a:r>
              <a:rPr lang="en-US" dirty="0" err="1" smtClean="0"/>
              <a:t>verterem</a:t>
            </a:r>
            <a:r>
              <a:rPr lang="en-US" dirty="0" smtClean="0"/>
              <a:t> </a:t>
            </a:r>
            <a:r>
              <a:rPr lang="en-US" dirty="0" err="1" smtClean="0"/>
              <a:t>consetetur</a:t>
            </a:r>
            <a:r>
              <a:rPr lang="en-US" dirty="0" smtClean="0"/>
              <a:t> in.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</a:t>
            </a:r>
            <a:r>
              <a:rPr lang="en-US" dirty="0" err="1" smtClean="0"/>
              <a:t>intellegat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at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voluptatibus</a:t>
            </a:r>
            <a:r>
              <a:rPr lang="en-US" dirty="0" smtClean="0"/>
              <a:t> vis. </a:t>
            </a:r>
            <a:r>
              <a:rPr lang="en-US" dirty="0" err="1" smtClean="0"/>
              <a:t>Scaevola</a:t>
            </a:r>
            <a:r>
              <a:rPr lang="en-US" dirty="0" smtClean="0"/>
              <a:t> </a:t>
            </a:r>
            <a:r>
              <a:rPr lang="en-US" dirty="0" err="1" smtClean="0"/>
              <a:t>menandri</a:t>
            </a:r>
            <a:r>
              <a:rPr lang="en-US" dirty="0" smtClean="0"/>
              <a:t> id </a:t>
            </a:r>
            <a:r>
              <a:rPr lang="en-US" dirty="0" err="1" smtClean="0"/>
              <a:t>ius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76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273599"/>
            <a:ext cx="7773988" cy="520700"/>
          </a:xfrm>
          <a:prstGeom prst="rect">
            <a:avLst/>
          </a:prstGeom>
        </p:spPr>
        <p:txBody>
          <a:bodyPr/>
          <a:lstStyle>
            <a:lvl1pPr>
              <a:defRPr sz="4400" baseline="0">
                <a:latin typeface="Museo 300" panose="02000000000000000000" pitchFamily="50" charset="0"/>
              </a:defRPr>
            </a:lvl1pPr>
          </a:lstStyle>
          <a:p>
            <a:r>
              <a:rPr lang="en-GB" sz="2400" b="0" i="0" dirty="0" smtClean="0">
                <a:solidFill>
                  <a:schemeClr val="accent2"/>
                </a:solidFill>
                <a:latin typeface="+mj-lt"/>
              </a:rPr>
              <a:t>Lorem ipsum </a:t>
            </a:r>
            <a:r>
              <a:rPr lang="en-GB" sz="2400" b="0" i="0" dirty="0" err="1" smtClean="0">
                <a:solidFill>
                  <a:schemeClr val="accent2"/>
                </a:solidFill>
                <a:latin typeface="+mj-lt"/>
              </a:rPr>
              <a:t>dolor</a:t>
            </a:r>
            <a:r>
              <a:rPr lang="en-GB" sz="2400" b="0" i="0" dirty="0" smtClean="0">
                <a:solidFill>
                  <a:schemeClr val="accent2"/>
                </a:solidFill>
                <a:latin typeface="+mj-lt"/>
              </a:rPr>
              <a:t> sit </a:t>
            </a:r>
            <a:r>
              <a:rPr lang="en-GB" sz="2400" b="0" i="0" dirty="0" err="1" smtClean="0">
                <a:solidFill>
                  <a:schemeClr val="accent2"/>
                </a:solidFill>
                <a:latin typeface="+mj-lt"/>
              </a:rPr>
              <a:t>amet</a:t>
            </a:r>
            <a:endParaRPr lang="en-GB" sz="2400" b="0" i="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992438"/>
            <a:ext cx="7773988" cy="26844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6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alia </a:t>
            </a:r>
            <a:r>
              <a:rPr lang="en-US" dirty="0" err="1" smtClean="0"/>
              <a:t>vidisse</a:t>
            </a:r>
            <a:r>
              <a:rPr lang="en-US" dirty="0" smtClean="0"/>
              <a:t> </a:t>
            </a:r>
            <a:r>
              <a:rPr lang="en-US" dirty="0" err="1" smtClean="0"/>
              <a:t>conceptam</a:t>
            </a:r>
            <a:r>
              <a:rPr lang="en-US" dirty="0" smtClean="0"/>
              <a:t>, quo no </a:t>
            </a:r>
            <a:r>
              <a:rPr lang="en-US" dirty="0" err="1" smtClean="0"/>
              <a:t>paulo</a:t>
            </a:r>
            <a:r>
              <a:rPr lang="en-US" dirty="0" smtClean="0"/>
              <a:t> </a:t>
            </a:r>
            <a:r>
              <a:rPr lang="en-US" dirty="0" err="1" smtClean="0"/>
              <a:t>saperet</a:t>
            </a:r>
            <a:r>
              <a:rPr lang="en-US" dirty="0" smtClean="0"/>
              <a:t> </a:t>
            </a:r>
            <a:r>
              <a:rPr lang="en-US" dirty="0" err="1" smtClean="0"/>
              <a:t>propriae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lorem </a:t>
            </a:r>
            <a:r>
              <a:rPr lang="en-US" dirty="0" err="1" smtClean="0"/>
              <a:t>percipit</a:t>
            </a:r>
            <a:r>
              <a:rPr lang="en-US" dirty="0" smtClean="0"/>
              <a:t> </a:t>
            </a:r>
            <a:r>
              <a:rPr lang="en-US" dirty="0" err="1" smtClean="0"/>
              <a:t>consetetur</a:t>
            </a:r>
            <a:r>
              <a:rPr lang="en-US" dirty="0" smtClean="0"/>
              <a:t> per. </a:t>
            </a:r>
            <a:r>
              <a:rPr lang="en-US" dirty="0" err="1" smtClean="0"/>
              <a:t>Novum</a:t>
            </a:r>
            <a:r>
              <a:rPr lang="en-US" dirty="0" smtClean="0"/>
              <a:t> </a:t>
            </a:r>
            <a:r>
              <a:rPr lang="en-US" dirty="0" err="1" smtClean="0"/>
              <a:t>dicunt</a:t>
            </a:r>
            <a:r>
              <a:rPr lang="en-US" dirty="0" smtClean="0"/>
              <a:t> </a:t>
            </a:r>
            <a:r>
              <a:rPr lang="en-US" dirty="0" err="1" smtClean="0"/>
              <a:t>assentior</a:t>
            </a:r>
            <a:r>
              <a:rPr lang="en-US" dirty="0" smtClean="0"/>
              <a:t> ad usu. At posse </a:t>
            </a:r>
            <a:r>
              <a:rPr lang="en-US" dirty="0" err="1" smtClean="0"/>
              <a:t>albucius</a:t>
            </a:r>
            <a:r>
              <a:rPr lang="en-US" dirty="0" smtClean="0"/>
              <a:t> </a:t>
            </a:r>
            <a:r>
              <a:rPr lang="en-US" dirty="0" err="1" smtClean="0"/>
              <a:t>liberavisse</a:t>
            </a:r>
            <a:r>
              <a:rPr lang="en-US" dirty="0" smtClean="0"/>
              <a:t> qui,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 </a:t>
            </a:r>
            <a:r>
              <a:rPr lang="en-US" dirty="0" err="1" smtClean="0"/>
              <a:t>fabellas</a:t>
            </a:r>
            <a:r>
              <a:rPr lang="en-US" dirty="0" smtClean="0"/>
              <a:t> </a:t>
            </a:r>
            <a:r>
              <a:rPr lang="en-US" dirty="0" err="1" smtClean="0"/>
              <a:t>definitionem</a:t>
            </a:r>
            <a:r>
              <a:rPr lang="en-US" dirty="0" smtClean="0"/>
              <a:t> cum. </a:t>
            </a: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populo</a:t>
            </a:r>
            <a:r>
              <a:rPr lang="en-US" dirty="0" smtClean="0"/>
              <a:t> </a:t>
            </a:r>
            <a:r>
              <a:rPr lang="en-US" dirty="0" err="1" smtClean="0"/>
              <a:t>verterem</a:t>
            </a:r>
            <a:r>
              <a:rPr lang="en-US" dirty="0" smtClean="0"/>
              <a:t> </a:t>
            </a:r>
            <a:r>
              <a:rPr lang="en-US" dirty="0" err="1" smtClean="0"/>
              <a:t>consetetur</a:t>
            </a:r>
            <a:r>
              <a:rPr lang="en-US" dirty="0" smtClean="0"/>
              <a:t> in.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</a:t>
            </a:r>
            <a:r>
              <a:rPr lang="en-US" dirty="0" err="1" smtClean="0"/>
              <a:t>intellegat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at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voluptatibus</a:t>
            </a:r>
            <a:r>
              <a:rPr lang="en-US" dirty="0" smtClean="0"/>
              <a:t> vis. </a:t>
            </a:r>
            <a:r>
              <a:rPr lang="en-US" dirty="0" err="1" smtClean="0"/>
              <a:t>Scaevola</a:t>
            </a:r>
            <a:r>
              <a:rPr lang="en-US" dirty="0" smtClean="0"/>
              <a:t> </a:t>
            </a:r>
            <a:r>
              <a:rPr lang="en-US" dirty="0" err="1" smtClean="0"/>
              <a:t>menandri</a:t>
            </a:r>
            <a:r>
              <a:rPr lang="en-US" dirty="0" smtClean="0"/>
              <a:t> id </a:t>
            </a:r>
            <a:r>
              <a:rPr lang="en-US" dirty="0" err="1" smtClean="0"/>
              <a:t>ius</a:t>
            </a:r>
            <a:r>
              <a:rPr lang="en-US" dirty="0" smtClean="0"/>
              <a:t>.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postea</a:t>
            </a:r>
            <a:r>
              <a:rPr lang="en-US" dirty="0" smtClean="0"/>
              <a:t> pro </a:t>
            </a:r>
            <a:r>
              <a:rPr lang="en-US" dirty="0" err="1" smtClean="0"/>
              <a:t>ei</a:t>
            </a:r>
            <a:r>
              <a:rPr lang="en-US" dirty="0" smtClean="0"/>
              <a:t>, </a:t>
            </a:r>
            <a:r>
              <a:rPr lang="en-US" dirty="0" err="1" smtClean="0"/>
              <a:t>natum</a:t>
            </a:r>
            <a:r>
              <a:rPr lang="en-US" dirty="0" smtClean="0"/>
              <a:t> </a:t>
            </a:r>
            <a:r>
              <a:rPr lang="en-US" dirty="0" err="1" smtClean="0"/>
              <a:t>erroribus</a:t>
            </a:r>
            <a:r>
              <a:rPr lang="en-US" dirty="0" smtClean="0"/>
              <a:t> </a:t>
            </a:r>
            <a:r>
              <a:rPr lang="en-US" dirty="0" err="1" smtClean="0"/>
              <a:t>abhorreant</a:t>
            </a:r>
            <a:r>
              <a:rPr lang="en-US" dirty="0" smtClean="0"/>
              <a:t> at est. Altera semper </a:t>
            </a:r>
            <a:r>
              <a:rPr lang="en-US" dirty="0" err="1" smtClean="0"/>
              <a:t>pertinax</a:t>
            </a:r>
            <a:r>
              <a:rPr lang="en-US" dirty="0" smtClean="0"/>
              <a:t> vis ne. </a:t>
            </a:r>
            <a:r>
              <a:rPr lang="en-US" dirty="0" err="1" smtClean="0"/>
              <a:t>Erant</a:t>
            </a:r>
            <a:r>
              <a:rPr lang="en-US" dirty="0" smtClean="0"/>
              <a:t> </a:t>
            </a:r>
            <a:r>
              <a:rPr lang="en-US" dirty="0" err="1" smtClean="0"/>
              <a:t>fuisset</a:t>
            </a:r>
            <a:r>
              <a:rPr lang="en-US" dirty="0" smtClean="0"/>
              <a:t> </a:t>
            </a:r>
            <a:r>
              <a:rPr lang="en-US" dirty="0" err="1" smtClean="0"/>
              <a:t>eam</a:t>
            </a:r>
            <a:r>
              <a:rPr lang="en-US" dirty="0" smtClean="0"/>
              <a:t> ex, ne qui </a:t>
            </a:r>
            <a:r>
              <a:rPr lang="en-US" dirty="0" err="1" smtClean="0"/>
              <a:t>omnes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expetendis</a:t>
            </a:r>
            <a:r>
              <a:rPr lang="en-US" dirty="0" smtClean="0"/>
              <a:t>. Duo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sonet</a:t>
            </a:r>
            <a:r>
              <a:rPr lang="en-US" dirty="0" smtClean="0"/>
              <a:t> </a:t>
            </a:r>
            <a:r>
              <a:rPr lang="en-US" dirty="0" err="1" smtClean="0"/>
              <a:t>expetenda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debet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omittantur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07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41878"/>
            <a:ext cx="522177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41313" y="1903228"/>
            <a:ext cx="5950688" cy="495477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03228"/>
            <a:ext cx="5221778" cy="520700"/>
          </a:xfrm>
          <a:prstGeom prst="rect">
            <a:avLst/>
          </a:prstGeom>
        </p:spPr>
        <p:txBody>
          <a:bodyPr/>
          <a:lstStyle>
            <a:lvl1pPr>
              <a:defRPr sz="4400" baseline="0">
                <a:latin typeface="Museo 300" panose="02000000000000000000" pitchFamily="50" charset="0"/>
              </a:defRPr>
            </a:lvl1pPr>
          </a:lstStyle>
          <a:p>
            <a:r>
              <a:rPr lang="en-GB" sz="2400" b="0" i="0" dirty="0" smtClean="0">
                <a:solidFill>
                  <a:schemeClr val="accent2"/>
                </a:solidFill>
                <a:latin typeface="+mj-lt"/>
              </a:rPr>
              <a:t>Lorem ipsum </a:t>
            </a:r>
            <a:r>
              <a:rPr lang="en-GB" sz="2400" b="0" i="0" dirty="0" err="1" smtClean="0">
                <a:solidFill>
                  <a:schemeClr val="accent2"/>
                </a:solidFill>
                <a:latin typeface="+mj-lt"/>
              </a:rPr>
              <a:t>dolor</a:t>
            </a:r>
            <a:r>
              <a:rPr lang="en-GB" sz="2400" b="0" i="0" dirty="0" smtClean="0">
                <a:solidFill>
                  <a:schemeClr val="accent2"/>
                </a:solidFill>
                <a:latin typeface="+mj-lt"/>
              </a:rPr>
              <a:t> sit </a:t>
            </a:r>
            <a:r>
              <a:rPr lang="en-GB" sz="2400" b="0" i="0" dirty="0" err="1" smtClean="0">
                <a:solidFill>
                  <a:schemeClr val="accent2"/>
                </a:solidFill>
                <a:latin typeface="+mj-lt"/>
              </a:rPr>
              <a:t>amet</a:t>
            </a:r>
            <a:endParaRPr lang="en-GB" sz="2400" b="0" i="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622066"/>
            <a:ext cx="5221778" cy="34545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6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alia </a:t>
            </a:r>
            <a:r>
              <a:rPr lang="en-US" dirty="0" err="1" smtClean="0"/>
              <a:t>vidisse</a:t>
            </a:r>
            <a:r>
              <a:rPr lang="en-US" dirty="0" smtClean="0"/>
              <a:t> </a:t>
            </a:r>
            <a:r>
              <a:rPr lang="en-US" dirty="0" err="1" smtClean="0"/>
              <a:t>conceptam</a:t>
            </a:r>
            <a:r>
              <a:rPr lang="en-US" dirty="0" smtClean="0"/>
              <a:t>, quo no </a:t>
            </a:r>
            <a:r>
              <a:rPr lang="en-US" dirty="0" err="1" smtClean="0"/>
              <a:t>paulo</a:t>
            </a:r>
            <a:r>
              <a:rPr lang="en-US" dirty="0" smtClean="0"/>
              <a:t> </a:t>
            </a:r>
            <a:r>
              <a:rPr lang="en-US" dirty="0" err="1" smtClean="0"/>
              <a:t>saperet</a:t>
            </a:r>
            <a:r>
              <a:rPr lang="en-US" dirty="0" smtClean="0"/>
              <a:t> </a:t>
            </a:r>
            <a:r>
              <a:rPr lang="en-US" dirty="0" err="1" smtClean="0"/>
              <a:t>propriae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lorem </a:t>
            </a:r>
            <a:r>
              <a:rPr lang="en-US" dirty="0" err="1" smtClean="0"/>
              <a:t>percipit</a:t>
            </a:r>
            <a:r>
              <a:rPr lang="en-US" dirty="0" smtClean="0"/>
              <a:t> </a:t>
            </a:r>
            <a:r>
              <a:rPr lang="en-US" dirty="0" err="1" smtClean="0"/>
              <a:t>consetetur</a:t>
            </a:r>
            <a:r>
              <a:rPr lang="en-US" dirty="0" smtClean="0"/>
              <a:t> per. </a:t>
            </a:r>
            <a:r>
              <a:rPr lang="en-US" dirty="0" err="1" smtClean="0"/>
              <a:t>Novum</a:t>
            </a:r>
            <a:r>
              <a:rPr lang="en-US" dirty="0" smtClean="0"/>
              <a:t> </a:t>
            </a:r>
            <a:r>
              <a:rPr lang="en-US" dirty="0" err="1" smtClean="0"/>
              <a:t>dicunt</a:t>
            </a:r>
            <a:r>
              <a:rPr lang="en-US" dirty="0" smtClean="0"/>
              <a:t> </a:t>
            </a:r>
            <a:r>
              <a:rPr lang="en-US" dirty="0" err="1" smtClean="0"/>
              <a:t>assentior</a:t>
            </a:r>
            <a:r>
              <a:rPr lang="en-US" dirty="0" smtClean="0"/>
              <a:t> ad usu. At posse </a:t>
            </a:r>
            <a:r>
              <a:rPr lang="en-US" dirty="0" err="1" smtClean="0"/>
              <a:t>albucius</a:t>
            </a:r>
            <a:r>
              <a:rPr lang="en-US" dirty="0" smtClean="0"/>
              <a:t> </a:t>
            </a:r>
            <a:r>
              <a:rPr lang="en-US" dirty="0" err="1" smtClean="0"/>
              <a:t>liberavisse</a:t>
            </a:r>
            <a:r>
              <a:rPr lang="en-US" dirty="0" smtClean="0"/>
              <a:t> qui,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 </a:t>
            </a:r>
            <a:r>
              <a:rPr lang="en-US" dirty="0" err="1" smtClean="0"/>
              <a:t>fabellas</a:t>
            </a:r>
            <a:r>
              <a:rPr lang="en-US" dirty="0" smtClean="0"/>
              <a:t> </a:t>
            </a:r>
            <a:r>
              <a:rPr lang="en-US" dirty="0" err="1" smtClean="0"/>
              <a:t>definitionem</a:t>
            </a:r>
            <a:r>
              <a:rPr lang="en-US" dirty="0" smtClean="0"/>
              <a:t> cum. </a:t>
            </a: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populo</a:t>
            </a:r>
            <a:r>
              <a:rPr lang="en-US" dirty="0" smtClean="0"/>
              <a:t> </a:t>
            </a:r>
            <a:r>
              <a:rPr lang="en-US" dirty="0" err="1" smtClean="0"/>
              <a:t>verterem</a:t>
            </a:r>
            <a:r>
              <a:rPr lang="en-US" dirty="0" smtClean="0"/>
              <a:t> </a:t>
            </a:r>
            <a:r>
              <a:rPr lang="en-US" dirty="0" err="1" smtClean="0"/>
              <a:t>consetetur</a:t>
            </a:r>
            <a:r>
              <a:rPr lang="en-US" dirty="0" smtClean="0"/>
              <a:t> in.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</a:t>
            </a:r>
            <a:r>
              <a:rPr lang="en-US" dirty="0" err="1" smtClean="0"/>
              <a:t>intellegat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at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voluptatibus</a:t>
            </a:r>
            <a:r>
              <a:rPr lang="en-US" dirty="0" smtClean="0"/>
              <a:t> vis. </a:t>
            </a:r>
            <a:r>
              <a:rPr lang="en-US" dirty="0" err="1" smtClean="0"/>
              <a:t>Scaevola</a:t>
            </a:r>
            <a:r>
              <a:rPr lang="en-US" dirty="0" smtClean="0"/>
              <a:t> </a:t>
            </a:r>
            <a:r>
              <a:rPr lang="en-US" dirty="0" err="1" smtClean="0"/>
              <a:t>menandri</a:t>
            </a:r>
            <a:r>
              <a:rPr lang="en-US" dirty="0" smtClean="0"/>
              <a:t> id </a:t>
            </a:r>
            <a:r>
              <a:rPr lang="en-US" dirty="0" err="1" smtClean="0"/>
              <a:t>ius</a:t>
            </a:r>
            <a:r>
              <a:rPr lang="en-US" dirty="0" smtClean="0"/>
              <a:t>.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postea</a:t>
            </a:r>
            <a:r>
              <a:rPr lang="en-US" dirty="0" smtClean="0"/>
              <a:t> pro </a:t>
            </a:r>
            <a:r>
              <a:rPr lang="en-US" dirty="0" err="1" smtClean="0"/>
              <a:t>ei</a:t>
            </a:r>
            <a:r>
              <a:rPr lang="en-US" dirty="0" smtClean="0"/>
              <a:t>, </a:t>
            </a:r>
            <a:r>
              <a:rPr lang="en-US" dirty="0" err="1" smtClean="0"/>
              <a:t>natum</a:t>
            </a:r>
            <a:r>
              <a:rPr lang="en-US" dirty="0" smtClean="0"/>
              <a:t> </a:t>
            </a:r>
            <a:r>
              <a:rPr lang="en-US" dirty="0" err="1" smtClean="0"/>
              <a:t>erroribus</a:t>
            </a:r>
            <a:r>
              <a:rPr lang="en-US" dirty="0" smtClean="0"/>
              <a:t> </a:t>
            </a:r>
            <a:r>
              <a:rPr lang="en-US" dirty="0" err="1" smtClean="0"/>
              <a:t>abhorreant</a:t>
            </a:r>
            <a:r>
              <a:rPr lang="en-US" dirty="0" smtClean="0"/>
              <a:t> at est. Altera semper </a:t>
            </a:r>
            <a:r>
              <a:rPr lang="en-US" dirty="0" err="1" smtClean="0"/>
              <a:t>pertinax</a:t>
            </a:r>
            <a:r>
              <a:rPr lang="en-US" dirty="0" smtClean="0"/>
              <a:t> vis ne. </a:t>
            </a:r>
            <a:r>
              <a:rPr lang="en-US" dirty="0" err="1" smtClean="0"/>
              <a:t>Erant</a:t>
            </a:r>
            <a:r>
              <a:rPr lang="en-US" dirty="0" smtClean="0"/>
              <a:t> </a:t>
            </a:r>
            <a:r>
              <a:rPr lang="en-US" dirty="0" err="1" smtClean="0"/>
              <a:t>fuisset</a:t>
            </a:r>
            <a:r>
              <a:rPr lang="en-US" dirty="0" smtClean="0"/>
              <a:t> </a:t>
            </a:r>
            <a:r>
              <a:rPr lang="en-US" dirty="0" err="1" smtClean="0"/>
              <a:t>eam</a:t>
            </a:r>
            <a:r>
              <a:rPr lang="en-US" dirty="0" smtClean="0"/>
              <a:t> ex, ne qui </a:t>
            </a:r>
            <a:r>
              <a:rPr lang="en-US" dirty="0" err="1" smtClean="0"/>
              <a:t>omnes</a:t>
            </a:r>
            <a:r>
              <a:rPr lang="en-US" dirty="0" smtClean="0"/>
              <a:t> </a:t>
            </a:r>
            <a:r>
              <a:rPr lang="en-US" dirty="0" err="1" smtClean="0"/>
              <a:t>dolores</a:t>
            </a:r>
            <a:r>
              <a:rPr lang="en-US" dirty="0" smtClean="0"/>
              <a:t> </a:t>
            </a:r>
            <a:r>
              <a:rPr lang="en-US" dirty="0" err="1" smtClean="0"/>
              <a:t>expetendis</a:t>
            </a:r>
            <a:r>
              <a:rPr lang="en-US" dirty="0" smtClean="0"/>
              <a:t>. Duo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sonet</a:t>
            </a:r>
            <a:r>
              <a:rPr lang="en-US" dirty="0" smtClean="0"/>
              <a:t> </a:t>
            </a:r>
            <a:r>
              <a:rPr lang="en-US" dirty="0" err="1" smtClean="0"/>
              <a:t>expetenda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debet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omittantur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20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906627" y="2011189"/>
            <a:ext cx="1433966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17462" y="2011189"/>
            <a:ext cx="1433966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06627" y="4021431"/>
            <a:ext cx="1433966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17462" y="4021431"/>
            <a:ext cx="1433966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821574" y="2720575"/>
            <a:ext cx="3517669" cy="107723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alia </a:t>
            </a:r>
            <a:r>
              <a:rPr lang="en-US" dirty="0" err="1" smtClean="0"/>
              <a:t>vidisse</a:t>
            </a:r>
            <a:r>
              <a:rPr lang="en-US" dirty="0" smtClean="0"/>
              <a:t> </a:t>
            </a:r>
            <a:r>
              <a:rPr lang="en-US" dirty="0" err="1" smtClean="0"/>
              <a:t>conceptam</a:t>
            </a:r>
            <a:r>
              <a:rPr lang="en-US" dirty="0" smtClean="0"/>
              <a:t>, quo no </a:t>
            </a:r>
            <a:r>
              <a:rPr lang="en-US" dirty="0" err="1" smtClean="0"/>
              <a:t>paulo</a:t>
            </a:r>
            <a:r>
              <a:rPr lang="en-US" dirty="0" smtClean="0"/>
              <a:t> </a:t>
            </a:r>
            <a:r>
              <a:rPr lang="en-US" dirty="0" err="1" smtClean="0"/>
              <a:t>saperet</a:t>
            </a:r>
            <a:r>
              <a:rPr lang="en-US" dirty="0" smtClean="0"/>
              <a:t> </a:t>
            </a:r>
            <a:r>
              <a:rPr lang="en-US" dirty="0" err="1" smtClean="0"/>
              <a:t>propriae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lorem </a:t>
            </a:r>
            <a:r>
              <a:rPr lang="en-US" dirty="0" err="1" smtClean="0"/>
              <a:t>percipit</a:t>
            </a:r>
            <a:r>
              <a:rPr lang="en-US" dirty="0" smtClean="0"/>
              <a:t> </a:t>
            </a:r>
            <a:r>
              <a:rPr lang="en-US" dirty="0" err="1" smtClean="0"/>
              <a:t>consetetur</a:t>
            </a:r>
            <a:r>
              <a:rPr lang="en-US" dirty="0" smtClean="0"/>
              <a:t> per. </a:t>
            </a:r>
            <a:r>
              <a:rPr lang="en-US" dirty="0" err="1" smtClean="0"/>
              <a:t>Novum</a:t>
            </a:r>
            <a:r>
              <a:rPr lang="en-US" dirty="0" smtClean="0"/>
              <a:t> </a:t>
            </a:r>
            <a:r>
              <a:rPr lang="en-US" dirty="0" err="1" smtClean="0"/>
              <a:t>dicunt</a:t>
            </a:r>
            <a:r>
              <a:rPr lang="en-US" dirty="0" smtClean="0"/>
              <a:t> </a:t>
            </a:r>
            <a:r>
              <a:rPr lang="en-US" dirty="0" err="1" smtClean="0"/>
              <a:t>assentior</a:t>
            </a:r>
            <a:r>
              <a:rPr lang="en-US" dirty="0" smtClean="0"/>
              <a:t> ad usu. At posse </a:t>
            </a:r>
            <a:r>
              <a:rPr lang="en-US" dirty="0" err="1" smtClean="0"/>
              <a:t>albucius</a:t>
            </a:r>
            <a:r>
              <a:rPr lang="en-US" dirty="0" smtClean="0"/>
              <a:t> </a:t>
            </a:r>
            <a:r>
              <a:rPr lang="en-US" dirty="0" err="1" smtClean="0"/>
              <a:t>liberavisse</a:t>
            </a:r>
            <a:r>
              <a:rPr lang="en-US" dirty="0" smtClean="0"/>
              <a:t> qui,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 </a:t>
            </a:r>
            <a:r>
              <a:rPr lang="en-US" dirty="0" err="1" smtClean="0"/>
              <a:t>fabellas</a:t>
            </a:r>
            <a:r>
              <a:rPr lang="en-US" dirty="0" smtClean="0"/>
              <a:t> </a:t>
            </a:r>
            <a:r>
              <a:rPr lang="en-US" dirty="0" err="1" smtClean="0"/>
              <a:t>definitionem</a:t>
            </a:r>
            <a:r>
              <a:rPr lang="en-US" dirty="0" smtClean="0"/>
              <a:t> cum. 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21574" y="2333625"/>
            <a:ext cx="3517669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700" cap="all" baseline="0">
                <a:solidFill>
                  <a:schemeClr val="accent2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Lorem Ipsum</a:t>
            </a:r>
            <a:endParaRPr lang="en-GB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706389" y="2720575"/>
            <a:ext cx="3517669" cy="107723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alia </a:t>
            </a:r>
            <a:r>
              <a:rPr lang="en-US" dirty="0" err="1" smtClean="0"/>
              <a:t>vidisse</a:t>
            </a:r>
            <a:r>
              <a:rPr lang="en-US" dirty="0" smtClean="0"/>
              <a:t> </a:t>
            </a:r>
            <a:r>
              <a:rPr lang="en-US" dirty="0" err="1" smtClean="0"/>
              <a:t>conceptam</a:t>
            </a:r>
            <a:r>
              <a:rPr lang="en-US" dirty="0" smtClean="0"/>
              <a:t>, quo no </a:t>
            </a:r>
            <a:r>
              <a:rPr lang="en-US" dirty="0" err="1" smtClean="0"/>
              <a:t>paulo</a:t>
            </a:r>
            <a:r>
              <a:rPr lang="en-US" dirty="0" smtClean="0"/>
              <a:t> </a:t>
            </a:r>
            <a:r>
              <a:rPr lang="en-US" dirty="0" err="1" smtClean="0"/>
              <a:t>saperet</a:t>
            </a:r>
            <a:r>
              <a:rPr lang="en-US" dirty="0" smtClean="0"/>
              <a:t> </a:t>
            </a:r>
            <a:r>
              <a:rPr lang="en-US" dirty="0" err="1" smtClean="0"/>
              <a:t>propriae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lorem </a:t>
            </a:r>
            <a:r>
              <a:rPr lang="en-US" dirty="0" err="1" smtClean="0"/>
              <a:t>percipit</a:t>
            </a:r>
            <a:r>
              <a:rPr lang="en-US" dirty="0" smtClean="0"/>
              <a:t> </a:t>
            </a:r>
            <a:r>
              <a:rPr lang="en-US" dirty="0" err="1" smtClean="0"/>
              <a:t>consetetur</a:t>
            </a:r>
            <a:r>
              <a:rPr lang="en-US" dirty="0" smtClean="0"/>
              <a:t> per. </a:t>
            </a:r>
            <a:r>
              <a:rPr lang="en-US" dirty="0" err="1" smtClean="0"/>
              <a:t>Novum</a:t>
            </a:r>
            <a:r>
              <a:rPr lang="en-US" dirty="0" smtClean="0"/>
              <a:t> </a:t>
            </a:r>
            <a:r>
              <a:rPr lang="en-US" dirty="0" err="1" smtClean="0"/>
              <a:t>dicunt</a:t>
            </a:r>
            <a:r>
              <a:rPr lang="en-US" dirty="0" smtClean="0"/>
              <a:t> </a:t>
            </a:r>
            <a:r>
              <a:rPr lang="en-US" dirty="0" err="1" smtClean="0"/>
              <a:t>assentior</a:t>
            </a:r>
            <a:r>
              <a:rPr lang="en-US" dirty="0" smtClean="0"/>
              <a:t> ad usu. At posse </a:t>
            </a:r>
            <a:r>
              <a:rPr lang="en-US" dirty="0" err="1" smtClean="0"/>
              <a:t>albucius</a:t>
            </a:r>
            <a:r>
              <a:rPr lang="en-US" dirty="0" smtClean="0"/>
              <a:t> </a:t>
            </a:r>
            <a:r>
              <a:rPr lang="en-US" dirty="0" err="1" smtClean="0"/>
              <a:t>liberavisse</a:t>
            </a:r>
            <a:r>
              <a:rPr lang="en-US" dirty="0" smtClean="0"/>
              <a:t> qui,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 </a:t>
            </a:r>
            <a:r>
              <a:rPr lang="en-US" dirty="0" err="1" smtClean="0"/>
              <a:t>fabellas</a:t>
            </a:r>
            <a:r>
              <a:rPr lang="en-US" dirty="0" smtClean="0"/>
              <a:t> </a:t>
            </a:r>
            <a:r>
              <a:rPr lang="en-US" dirty="0" err="1" smtClean="0"/>
              <a:t>definitionem</a:t>
            </a:r>
            <a:r>
              <a:rPr lang="en-US" dirty="0" smtClean="0"/>
              <a:t> cum. </a:t>
            </a:r>
            <a:endParaRPr lang="en-GB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706389" y="2333625"/>
            <a:ext cx="3517669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700" cap="all" baseline="0">
                <a:solidFill>
                  <a:schemeClr val="accent2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Lorem Ipsum</a:t>
            </a:r>
            <a:endParaRPr lang="en-GB" dirty="0"/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06389" y="4731321"/>
            <a:ext cx="3517669" cy="107723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alia </a:t>
            </a:r>
            <a:r>
              <a:rPr lang="en-US" dirty="0" err="1" smtClean="0"/>
              <a:t>vidisse</a:t>
            </a:r>
            <a:r>
              <a:rPr lang="en-US" dirty="0" smtClean="0"/>
              <a:t> </a:t>
            </a:r>
            <a:r>
              <a:rPr lang="en-US" dirty="0" err="1" smtClean="0"/>
              <a:t>conceptam</a:t>
            </a:r>
            <a:r>
              <a:rPr lang="en-US" dirty="0" smtClean="0"/>
              <a:t>, quo no </a:t>
            </a:r>
            <a:r>
              <a:rPr lang="en-US" dirty="0" err="1" smtClean="0"/>
              <a:t>paulo</a:t>
            </a:r>
            <a:r>
              <a:rPr lang="en-US" dirty="0" smtClean="0"/>
              <a:t> </a:t>
            </a:r>
            <a:r>
              <a:rPr lang="en-US" dirty="0" err="1" smtClean="0"/>
              <a:t>saperet</a:t>
            </a:r>
            <a:r>
              <a:rPr lang="en-US" dirty="0" smtClean="0"/>
              <a:t> </a:t>
            </a:r>
            <a:r>
              <a:rPr lang="en-US" dirty="0" err="1" smtClean="0"/>
              <a:t>propriae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lorem </a:t>
            </a:r>
            <a:r>
              <a:rPr lang="en-US" dirty="0" err="1" smtClean="0"/>
              <a:t>percipit</a:t>
            </a:r>
            <a:r>
              <a:rPr lang="en-US" dirty="0" smtClean="0"/>
              <a:t> </a:t>
            </a:r>
            <a:r>
              <a:rPr lang="en-US" dirty="0" err="1" smtClean="0"/>
              <a:t>consetetur</a:t>
            </a:r>
            <a:r>
              <a:rPr lang="en-US" dirty="0" smtClean="0"/>
              <a:t> per. </a:t>
            </a:r>
            <a:r>
              <a:rPr lang="en-US" dirty="0" err="1" smtClean="0"/>
              <a:t>Novum</a:t>
            </a:r>
            <a:r>
              <a:rPr lang="en-US" dirty="0" smtClean="0"/>
              <a:t> </a:t>
            </a:r>
            <a:r>
              <a:rPr lang="en-US" dirty="0" err="1" smtClean="0"/>
              <a:t>dicunt</a:t>
            </a:r>
            <a:r>
              <a:rPr lang="en-US" dirty="0" smtClean="0"/>
              <a:t> </a:t>
            </a:r>
            <a:r>
              <a:rPr lang="en-US" dirty="0" err="1" smtClean="0"/>
              <a:t>assentior</a:t>
            </a:r>
            <a:r>
              <a:rPr lang="en-US" dirty="0" smtClean="0"/>
              <a:t> ad usu. At posse </a:t>
            </a:r>
            <a:r>
              <a:rPr lang="en-US" dirty="0" err="1" smtClean="0"/>
              <a:t>albucius</a:t>
            </a:r>
            <a:r>
              <a:rPr lang="en-US" dirty="0" smtClean="0"/>
              <a:t> </a:t>
            </a:r>
            <a:r>
              <a:rPr lang="en-US" dirty="0" err="1" smtClean="0"/>
              <a:t>liberavisse</a:t>
            </a:r>
            <a:r>
              <a:rPr lang="en-US" dirty="0" smtClean="0"/>
              <a:t> qui,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 </a:t>
            </a:r>
            <a:r>
              <a:rPr lang="en-US" dirty="0" err="1" smtClean="0"/>
              <a:t>fabellas</a:t>
            </a:r>
            <a:r>
              <a:rPr lang="en-US" dirty="0" smtClean="0"/>
              <a:t> </a:t>
            </a:r>
            <a:r>
              <a:rPr lang="en-US" dirty="0" err="1" smtClean="0"/>
              <a:t>definitionem</a:t>
            </a:r>
            <a:r>
              <a:rPr lang="en-US" dirty="0" smtClean="0"/>
              <a:t> cum. </a:t>
            </a:r>
            <a:endParaRPr lang="en-GB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706389" y="4344371"/>
            <a:ext cx="3517669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700" cap="all" baseline="0">
                <a:solidFill>
                  <a:schemeClr val="accent2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Lorem Ipsum</a:t>
            </a:r>
            <a:endParaRPr lang="en-GB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838200" y="4731321"/>
            <a:ext cx="3517669" cy="107723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alia </a:t>
            </a:r>
            <a:r>
              <a:rPr lang="en-US" dirty="0" err="1" smtClean="0"/>
              <a:t>vidisse</a:t>
            </a:r>
            <a:r>
              <a:rPr lang="en-US" dirty="0" smtClean="0"/>
              <a:t> </a:t>
            </a:r>
            <a:r>
              <a:rPr lang="en-US" dirty="0" err="1" smtClean="0"/>
              <a:t>conceptam</a:t>
            </a:r>
            <a:r>
              <a:rPr lang="en-US" dirty="0" smtClean="0"/>
              <a:t>, quo no </a:t>
            </a:r>
            <a:r>
              <a:rPr lang="en-US" dirty="0" err="1" smtClean="0"/>
              <a:t>paulo</a:t>
            </a:r>
            <a:r>
              <a:rPr lang="en-US" dirty="0" smtClean="0"/>
              <a:t> </a:t>
            </a:r>
            <a:r>
              <a:rPr lang="en-US" dirty="0" err="1" smtClean="0"/>
              <a:t>saperet</a:t>
            </a:r>
            <a:r>
              <a:rPr lang="en-US" dirty="0" smtClean="0"/>
              <a:t> </a:t>
            </a:r>
            <a:r>
              <a:rPr lang="en-US" dirty="0" err="1" smtClean="0"/>
              <a:t>propriae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lorem </a:t>
            </a:r>
            <a:r>
              <a:rPr lang="en-US" dirty="0" err="1" smtClean="0"/>
              <a:t>percipit</a:t>
            </a:r>
            <a:r>
              <a:rPr lang="en-US" dirty="0" smtClean="0"/>
              <a:t> </a:t>
            </a:r>
            <a:r>
              <a:rPr lang="en-US" dirty="0" err="1" smtClean="0"/>
              <a:t>consetetur</a:t>
            </a:r>
            <a:r>
              <a:rPr lang="en-US" dirty="0" smtClean="0"/>
              <a:t> per. </a:t>
            </a:r>
            <a:r>
              <a:rPr lang="en-US" dirty="0" err="1" smtClean="0"/>
              <a:t>Novum</a:t>
            </a:r>
            <a:r>
              <a:rPr lang="en-US" dirty="0" smtClean="0"/>
              <a:t> </a:t>
            </a:r>
            <a:r>
              <a:rPr lang="en-US" dirty="0" err="1" smtClean="0"/>
              <a:t>dicunt</a:t>
            </a:r>
            <a:r>
              <a:rPr lang="en-US" dirty="0" smtClean="0"/>
              <a:t> </a:t>
            </a:r>
            <a:r>
              <a:rPr lang="en-US" dirty="0" err="1" smtClean="0"/>
              <a:t>assentior</a:t>
            </a:r>
            <a:r>
              <a:rPr lang="en-US" dirty="0" smtClean="0"/>
              <a:t> ad usu. At posse </a:t>
            </a:r>
            <a:r>
              <a:rPr lang="en-US" dirty="0" err="1" smtClean="0"/>
              <a:t>albucius</a:t>
            </a:r>
            <a:r>
              <a:rPr lang="en-US" dirty="0" smtClean="0"/>
              <a:t> </a:t>
            </a:r>
            <a:r>
              <a:rPr lang="en-US" dirty="0" err="1" smtClean="0"/>
              <a:t>liberavisse</a:t>
            </a:r>
            <a:r>
              <a:rPr lang="en-US" dirty="0" smtClean="0"/>
              <a:t> qui,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 </a:t>
            </a:r>
            <a:r>
              <a:rPr lang="en-US" dirty="0" err="1" smtClean="0"/>
              <a:t>fabellas</a:t>
            </a:r>
            <a:r>
              <a:rPr lang="en-US" dirty="0" smtClean="0"/>
              <a:t> </a:t>
            </a:r>
            <a:r>
              <a:rPr lang="en-US" dirty="0" err="1" smtClean="0"/>
              <a:t>definitionem</a:t>
            </a:r>
            <a:r>
              <a:rPr lang="en-US" dirty="0" smtClean="0"/>
              <a:t> cum. </a:t>
            </a:r>
            <a:endParaRPr lang="en-GB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838200" y="4344371"/>
            <a:ext cx="3517669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700" cap="all" baseline="0">
                <a:solidFill>
                  <a:schemeClr val="accent2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Lorem Ipsum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65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8200" y="1945758"/>
            <a:ext cx="1736571" cy="1503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0" y="6341879"/>
            <a:ext cx="5062869" cy="24986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1597" y="6343799"/>
            <a:ext cx="2743200" cy="249860"/>
          </a:xfrm>
        </p:spPr>
        <p:txBody>
          <a:bodyPr/>
          <a:lstStyle/>
          <a:p>
            <a:fld id="{1E8F0C2B-21B0-46B9-80A1-9F88378FCF6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38200" y="3449096"/>
            <a:ext cx="1736571" cy="414506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4"/>
          </p:nvPr>
        </p:nvSpPr>
        <p:spPr>
          <a:xfrm>
            <a:off x="5353872" y="1945758"/>
            <a:ext cx="1736571" cy="1503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5353872" y="3449096"/>
            <a:ext cx="1736571" cy="414506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838200" y="4102881"/>
            <a:ext cx="1736571" cy="1503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838200" y="5606219"/>
            <a:ext cx="1736571" cy="414506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8"/>
          </p:nvPr>
        </p:nvSpPr>
        <p:spPr>
          <a:xfrm>
            <a:off x="5353872" y="4102881"/>
            <a:ext cx="1736571" cy="1503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5353872" y="5606219"/>
            <a:ext cx="1736571" cy="414506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2846280" y="1981802"/>
            <a:ext cx="2236083" cy="1881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alia </a:t>
            </a:r>
            <a:r>
              <a:rPr lang="en-US" dirty="0" err="1" smtClean="0"/>
              <a:t>vidisse</a:t>
            </a:r>
            <a:r>
              <a:rPr lang="en-US" dirty="0" smtClean="0"/>
              <a:t> </a:t>
            </a:r>
            <a:r>
              <a:rPr lang="en-US" dirty="0" err="1" smtClean="0"/>
              <a:t>conceptam</a:t>
            </a:r>
            <a:r>
              <a:rPr lang="en-US" dirty="0" smtClean="0"/>
              <a:t>, quo no </a:t>
            </a:r>
            <a:r>
              <a:rPr lang="en-US" dirty="0" err="1" smtClean="0"/>
              <a:t>paulo</a:t>
            </a:r>
            <a:r>
              <a:rPr lang="en-US" dirty="0" smtClean="0"/>
              <a:t> </a:t>
            </a:r>
            <a:r>
              <a:rPr lang="en-US" dirty="0" err="1" smtClean="0"/>
              <a:t>saperet</a:t>
            </a:r>
            <a:r>
              <a:rPr lang="en-US" dirty="0" smtClean="0"/>
              <a:t> </a:t>
            </a:r>
            <a:r>
              <a:rPr lang="en-US" dirty="0" err="1" smtClean="0"/>
              <a:t>propriae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lorem </a:t>
            </a:r>
            <a:r>
              <a:rPr lang="en-US" dirty="0" err="1" smtClean="0"/>
              <a:t>percipit</a:t>
            </a:r>
            <a:r>
              <a:rPr lang="en-US" dirty="0" smtClean="0"/>
              <a:t> </a:t>
            </a:r>
            <a:r>
              <a:rPr lang="en-US" dirty="0" err="1" smtClean="0"/>
              <a:t>consetetur</a:t>
            </a:r>
            <a:r>
              <a:rPr lang="en-US" dirty="0" smtClean="0"/>
              <a:t> per. </a:t>
            </a:r>
            <a:r>
              <a:rPr lang="en-US" dirty="0" err="1" smtClean="0"/>
              <a:t>Novum</a:t>
            </a:r>
            <a:r>
              <a:rPr lang="en-US" dirty="0" smtClean="0"/>
              <a:t> </a:t>
            </a:r>
            <a:r>
              <a:rPr lang="en-US" dirty="0" err="1" smtClean="0"/>
              <a:t>dicunt</a:t>
            </a:r>
            <a:r>
              <a:rPr lang="en-US" dirty="0" smtClean="0"/>
              <a:t> </a:t>
            </a:r>
            <a:r>
              <a:rPr lang="en-US" dirty="0" err="1" smtClean="0"/>
              <a:t>assentior</a:t>
            </a:r>
            <a:r>
              <a:rPr lang="en-US" dirty="0" smtClean="0"/>
              <a:t> ad usu. At posse </a:t>
            </a:r>
            <a:r>
              <a:rPr lang="en-US" dirty="0" err="1" smtClean="0"/>
              <a:t>albucius</a:t>
            </a:r>
            <a:r>
              <a:rPr lang="en-US" dirty="0" smtClean="0"/>
              <a:t> </a:t>
            </a:r>
            <a:r>
              <a:rPr lang="en-US" dirty="0" err="1" smtClean="0"/>
              <a:t>liberavisse</a:t>
            </a:r>
            <a:r>
              <a:rPr lang="en-US" dirty="0" smtClean="0"/>
              <a:t> qui,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 </a:t>
            </a:r>
            <a:r>
              <a:rPr lang="en-US" dirty="0" err="1" smtClean="0"/>
              <a:t>fabellas</a:t>
            </a:r>
            <a:r>
              <a:rPr lang="en-US" dirty="0" smtClean="0"/>
              <a:t> </a:t>
            </a:r>
            <a:r>
              <a:rPr lang="en-US" dirty="0" err="1" smtClean="0"/>
              <a:t>definitionem</a:t>
            </a:r>
            <a:r>
              <a:rPr lang="en-US" dirty="0" smtClean="0"/>
              <a:t> cum. </a:t>
            </a:r>
            <a:endParaRPr lang="en-GB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846280" y="4138924"/>
            <a:ext cx="2236083" cy="1881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alia </a:t>
            </a:r>
            <a:r>
              <a:rPr lang="en-US" dirty="0" err="1" smtClean="0"/>
              <a:t>vidisse</a:t>
            </a:r>
            <a:r>
              <a:rPr lang="en-US" dirty="0" smtClean="0"/>
              <a:t> </a:t>
            </a:r>
            <a:r>
              <a:rPr lang="en-US" dirty="0" err="1" smtClean="0"/>
              <a:t>conceptam</a:t>
            </a:r>
            <a:r>
              <a:rPr lang="en-US" dirty="0" smtClean="0"/>
              <a:t>, quo no </a:t>
            </a:r>
            <a:r>
              <a:rPr lang="en-US" dirty="0" err="1" smtClean="0"/>
              <a:t>paulo</a:t>
            </a:r>
            <a:r>
              <a:rPr lang="en-US" dirty="0" smtClean="0"/>
              <a:t> </a:t>
            </a:r>
            <a:r>
              <a:rPr lang="en-US" dirty="0" err="1" smtClean="0"/>
              <a:t>saperet</a:t>
            </a:r>
            <a:r>
              <a:rPr lang="en-US" dirty="0" smtClean="0"/>
              <a:t> </a:t>
            </a:r>
            <a:r>
              <a:rPr lang="en-US" dirty="0" err="1" smtClean="0"/>
              <a:t>propriae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lorem </a:t>
            </a:r>
            <a:r>
              <a:rPr lang="en-US" dirty="0" err="1" smtClean="0"/>
              <a:t>percipit</a:t>
            </a:r>
            <a:r>
              <a:rPr lang="en-US" dirty="0" smtClean="0"/>
              <a:t> </a:t>
            </a:r>
            <a:r>
              <a:rPr lang="en-US" dirty="0" err="1" smtClean="0"/>
              <a:t>consetetur</a:t>
            </a:r>
            <a:r>
              <a:rPr lang="en-US" dirty="0" smtClean="0"/>
              <a:t> per. </a:t>
            </a:r>
            <a:r>
              <a:rPr lang="en-US" dirty="0" err="1" smtClean="0"/>
              <a:t>Novum</a:t>
            </a:r>
            <a:r>
              <a:rPr lang="en-US" dirty="0" smtClean="0"/>
              <a:t> </a:t>
            </a:r>
            <a:r>
              <a:rPr lang="en-US" dirty="0" err="1" smtClean="0"/>
              <a:t>dicunt</a:t>
            </a:r>
            <a:r>
              <a:rPr lang="en-US" dirty="0" smtClean="0"/>
              <a:t> </a:t>
            </a:r>
            <a:r>
              <a:rPr lang="en-US" dirty="0" err="1" smtClean="0"/>
              <a:t>assentior</a:t>
            </a:r>
            <a:r>
              <a:rPr lang="en-US" dirty="0" smtClean="0"/>
              <a:t> ad usu. At posse </a:t>
            </a:r>
            <a:r>
              <a:rPr lang="en-US" dirty="0" err="1" smtClean="0"/>
              <a:t>albucius</a:t>
            </a:r>
            <a:r>
              <a:rPr lang="en-US" dirty="0" smtClean="0"/>
              <a:t> </a:t>
            </a:r>
            <a:r>
              <a:rPr lang="en-US" dirty="0" err="1" smtClean="0"/>
              <a:t>liberavisse</a:t>
            </a:r>
            <a:r>
              <a:rPr lang="en-US" dirty="0" smtClean="0"/>
              <a:t> qui,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 </a:t>
            </a:r>
            <a:r>
              <a:rPr lang="en-US" dirty="0" err="1" smtClean="0"/>
              <a:t>fabellas</a:t>
            </a:r>
            <a:r>
              <a:rPr lang="en-US" dirty="0" smtClean="0"/>
              <a:t> </a:t>
            </a:r>
            <a:r>
              <a:rPr lang="en-US" dirty="0" err="1" smtClean="0"/>
              <a:t>definitionem</a:t>
            </a:r>
            <a:r>
              <a:rPr lang="en-US" dirty="0" smtClean="0"/>
              <a:t> cum. </a:t>
            </a:r>
            <a:endParaRPr lang="en-GB" dirty="0"/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7361952" y="1981802"/>
            <a:ext cx="2236083" cy="1881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alia </a:t>
            </a:r>
            <a:r>
              <a:rPr lang="en-US" dirty="0" err="1" smtClean="0"/>
              <a:t>vidisse</a:t>
            </a:r>
            <a:r>
              <a:rPr lang="en-US" dirty="0" smtClean="0"/>
              <a:t> </a:t>
            </a:r>
            <a:r>
              <a:rPr lang="en-US" dirty="0" err="1" smtClean="0"/>
              <a:t>conceptam</a:t>
            </a:r>
            <a:r>
              <a:rPr lang="en-US" dirty="0" smtClean="0"/>
              <a:t>, quo no </a:t>
            </a:r>
            <a:r>
              <a:rPr lang="en-US" dirty="0" err="1" smtClean="0"/>
              <a:t>paulo</a:t>
            </a:r>
            <a:r>
              <a:rPr lang="en-US" dirty="0" smtClean="0"/>
              <a:t> </a:t>
            </a:r>
            <a:r>
              <a:rPr lang="en-US" dirty="0" err="1" smtClean="0"/>
              <a:t>saperet</a:t>
            </a:r>
            <a:r>
              <a:rPr lang="en-US" dirty="0" smtClean="0"/>
              <a:t> </a:t>
            </a:r>
            <a:r>
              <a:rPr lang="en-US" dirty="0" err="1" smtClean="0"/>
              <a:t>propriae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lorem </a:t>
            </a:r>
            <a:r>
              <a:rPr lang="en-US" dirty="0" err="1" smtClean="0"/>
              <a:t>percipit</a:t>
            </a:r>
            <a:r>
              <a:rPr lang="en-US" dirty="0" smtClean="0"/>
              <a:t> </a:t>
            </a:r>
            <a:r>
              <a:rPr lang="en-US" dirty="0" err="1" smtClean="0"/>
              <a:t>consetetur</a:t>
            </a:r>
            <a:r>
              <a:rPr lang="en-US" dirty="0" smtClean="0"/>
              <a:t> per. </a:t>
            </a:r>
            <a:r>
              <a:rPr lang="en-US" dirty="0" err="1" smtClean="0"/>
              <a:t>Novum</a:t>
            </a:r>
            <a:r>
              <a:rPr lang="en-US" dirty="0" smtClean="0"/>
              <a:t> </a:t>
            </a:r>
            <a:r>
              <a:rPr lang="en-US" dirty="0" err="1" smtClean="0"/>
              <a:t>dicunt</a:t>
            </a:r>
            <a:r>
              <a:rPr lang="en-US" dirty="0" smtClean="0"/>
              <a:t> </a:t>
            </a:r>
            <a:r>
              <a:rPr lang="en-US" dirty="0" err="1" smtClean="0"/>
              <a:t>assentior</a:t>
            </a:r>
            <a:r>
              <a:rPr lang="en-US" dirty="0" smtClean="0"/>
              <a:t> ad usu. At posse </a:t>
            </a:r>
            <a:r>
              <a:rPr lang="en-US" dirty="0" err="1" smtClean="0"/>
              <a:t>albucius</a:t>
            </a:r>
            <a:r>
              <a:rPr lang="en-US" dirty="0" smtClean="0"/>
              <a:t> </a:t>
            </a:r>
            <a:r>
              <a:rPr lang="en-US" dirty="0" err="1" smtClean="0"/>
              <a:t>liberavisse</a:t>
            </a:r>
            <a:r>
              <a:rPr lang="en-US" dirty="0" smtClean="0"/>
              <a:t> qui,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 </a:t>
            </a:r>
            <a:r>
              <a:rPr lang="en-US" dirty="0" err="1" smtClean="0"/>
              <a:t>fabellas</a:t>
            </a:r>
            <a:r>
              <a:rPr lang="en-US" dirty="0" smtClean="0"/>
              <a:t> </a:t>
            </a:r>
            <a:r>
              <a:rPr lang="en-US" dirty="0" err="1" smtClean="0"/>
              <a:t>definitionem</a:t>
            </a:r>
            <a:r>
              <a:rPr lang="en-US" dirty="0" smtClean="0"/>
              <a:t> cum. </a:t>
            </a:r>
            <a:endParaRPr lang="en-GB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361951" y="4102881"/>
            <a:ext cx="2236083" cy="1881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alia </a:t>
            </a:r>
            <a:r>
              <a:rPr lang="en-US" dirty="0" err="1" smtClean="0"/>
              <a:t>vidisse</a:t>
            </a:r>
            <a:r>
              <a:rPr lang="en-US" dirty="0" smtClean="0"/>
              <a:t> </a:t>
            </a:r>
            <a:r>
              <a:rPr lang="en-US" dirty="0" err="1" smtClean="0"/>
              <a:t>conceptam</a:t>
            </a:r>
            <a:r>
              <a:rPr lang="en-US" dirty="0" smtClean="0"/>
              <a:t>, quo no </a:t>
            </a:r>
            <a:r>
              <a:rPr lang="en-US" dirty="0" err="1" smtClean="0"/>
              <a:t>paulo</a:t>
            </a:r>
            <a:r>
              <a:rPr lang="en-US" dirty="0" smtClean="0"/>
              <a:t> </a:t>
            </a:r>
            <a:r>
              <a:rPr lang="en-US" dirty="0" err="1" smtClean="0"/>
              <a:t>saperet</a:t>
            </a:r>
            <a:r>
              <a:rPr lang="en-US" dirty="0" smtClean="0"/>
              <a:t> </a:t>
            </a:r>
            <a:r>
              <a:rPr lang="en-US" dirty="0" err="1" smtClean="0"/>
              <a:t>propriae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lorem </a:t>
            </a:r>
            <a:r>
              <a:rPr lang="en-US" dirty="0" err="1" smtClean="0"/>
              <a:t>percipit</a:t>
            </a:r>
            <a:r>
              <a:rPr lang="en-US" dirty="0" smtClean="0"/>
              <a:t> </a:t>
            </a:r>
            <a:r>
              <a:rPr lang="en-US" dirty="0" err="1" smtClean="0"/>
              <a:t>consetetur</a:t>
            </a:r>
            <a:r>
              <a:rPr lang="en-US" dirty="0" smtClean="0"/>
              <a:t> per. </a:t>
            </a:r>
            <a:r>
              <a:rPr lang="en-US" dirty="0" err="1" smtClean="0"/>
              <a:t>Novum</a:t>
            </a:r>
            <a:r>
              <a:rPr lang="en-US" dirty="0" smtClean="0"/>
              <a:t> </a:t>
            </a:r>
            <a:r>
              <a:rPr lang="en-US" dirty="0" err="1" smtClean="0"/>
              <a:t>dicunt</a:t>
            </a:r>
            <a:r>
              <a:rPr lang="en-US" dirty="0" smtClean="0"/>
              <a:t> </a:t>
            </a:r>
            <a:r>
              <a:rPr lang="en-US" dirty="0" err="1" smtClean="0"/>
              <a:t>assentior</a:t>
            </a:r>
            <a:r>
              <a:rPr lang="en-US" dirty="0" smtClean="0"/>
              <a:t> ad usu. At posse </a:t>
            </a:r>
            <a:r>
              <a:rPr lang="en-US" dirty="0" err="1" smtClean="0"/>
              <a:t>albucius</a:t>
            </a:r>
            <a:r>
              <a:rPr lang="en-US" dirty="0" smtClean="0"/>
              <a:t> </a:t>
            </a:r>
            <a:r>
              <a:rPr lang="en-US" dirty="0" err="1" smtClean="0"/>
              <a:t>liberavisse</a:t>
            </a:r>
            <a:r>
              <a:rPr lang="en-US" dirty="0" smtClean="0"/>
              <a:t> qui,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 </a:t>
            </a:r>
            <a:r>
              <a:rPr lang="en-US" dirty="0" err="1" smtClean="0"/>
              <a:t>fabellas</a:t>
            </a:r>
            <a:r>
              <a:rPr lang="en-US" dirty="0" smtClean="0"/>
              <a:t> </a:t>
            </a:r>
            <a:r>
              <a:rPr lang="en-US" dirty="0" err="1" smtClean="0"/>
              <a:t>definitionem</a:t>
            </a:r>
            <a:r>
              <a:rPr lang="en-US" dirty="0" smtClean="0"/>
              <a:t> cum.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31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8200" y="2466755"/>
            <a:ext cx="2623677" cy="240960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38200" y="4876362"/>
            <a:ext cx="2623677" cy="450550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Picture Placeholder 2"/>
          <p:cNvSpPr>
            <a:spLocks noGrp="1" noChangeAspect="1"/>
          </p:cNvSpPr>
          <p:nvPr>
            <p:ph type="pic" idx="14"/>
          </p:nvPr>
        </p:nvSpPr>
        <p:spPr>
          <a:xfrm>
            <a:off x="3670005" y="2466755"/>
            <a:ext cx="2623677" cy="240960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3670005" y="4876362"/>
            <a:ext cx="2623677" cy="450550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6501810" y="2466754"/>
            <a:ext cx="2623677" cy="240960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6501810" y="4876361"/>
            <a:ext cx="2623677" cy="450550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69621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41878"/>
            <a:ext cx="5062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 baseline="0">
                <a:solidFill>
                  <a:schemeClr val="accent4"/>
                </a:solidFill>
                <a:latin typeface="Open Sans" panose="020B0606030504020204" pitchFamily="34" charset="0"/>
              </a:defRPr>
            </a:lvl1pPr>
          </a:lstStyle>
          <a:p>
            <a:r>
              <a:rPr lang="en-GB" smtClean="0"/>
              <a:t>South East Local Enterprise Partnership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1597" y="63437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fld id="{1E8F0C2B-21B0-46B9-80A1-9F88378FCF6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797" y="3084286"/>
            <a:ext cx="5846076" cy="54315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4" y="107348"/>
            <a:ext cx="3379614" cy="149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219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0" r:id="rId1"/>
    <p:sldLayoutId id="2147483956" r:id="rId2"/>
    <p:sldLayoutId id="2147483931" r:id="rId3"/>
    <p:sldLayoutId id="2147483951" r:id="rId4"/>
    <p:sldLayoutId id="2147483952" r:id="rId5"/>
    <p:sldLayoutId id="2147483953" r:id="rId6"/>
    <p:sldLayoutId id="2147483954" r:id="rId7"/>
    <p:sldLayoutId id="2147483955" r:id="rId8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US" sz="3600" b="0" i="0" kern="1200" dirty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4400" b="0" i="0" kern="1200" dirty="0" smtClean="0">
          <a:solidFill>
            <a:schemeClr val="accent3"/>
          </a:solidFill>
          <a:latin typeface="+mj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2400" kern="1200" dirty="0" smtClean="0">
          <a:solidFill>
            <a:schemeClr val="accent2"/>
          </a:solidFill>
          <a:latin typeface="+mj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/>
          <p:cNvSpPr>
            <a:spLocks noGrp="1"/>
          </p:cNvSpPr>
          <p:nvPr>
            <p:ph type="ctrTitle"/>
          </p:nvPr>
        </p:nvSpPr>
        <p:spPr>
          <a:xfrm>
            <a:off x="745436" y="2995729"/>
            <a:ext cx="10306878" cy="788027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latin typeface="Calibri" panose="020F0502020204030204" pitchFamily="34" charset="0"/>
              </a:rPr>
              <a:t>Smarter, </a:t>
            </a:r>
            <a:r>
              <a:rPr lang="en-GB" sz="48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Faster</a:t>
            </a:r>
            <a:r>
              <a:rPr lang="en-GB" sz="4800" b="1" dirty="0" smtClean="0">
                <a:latin typeface="Calibri" panose="020F0502020204030204" pitchFamily="34" charset="0"/>
              </a:rPr>
              <a:t>, </a:t>
            </a:r>
            <a:r>
              <a:rPr lang="en-GB" sz="48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Together</a:t>
            </a:r>
            <a:endParaRPr lang="en-GB" sz="48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Subtitle 89"/>
          <p:cNvSpPr>
            <a:spLocks noGrp="1"/>
          </p:cNvSpPr>
          <p:nvPr>
            <p:ph type="subTitle" idx="1"/>
          </p:nvPr>
        </p:nvSpPr>
        <p:spPr>
          <a:xfrm>
            <a:off x="785192" y="4246888"/>
            <a:ext cx="8390860" cy="172983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GB" dirty="0" smtClean="0">
                <a:latin typeface="Calibri" panose="020F0502020204030204" pitchFamily="34" charset="0"/>
              </a:rPr>
              <a:t>Graham Peters</a:t>
            </a:r>
            <a:endParaRPr lang="en-GB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dirty="0" smtClean="0">
                <a:latin typeface="Calibri" panose="020F0502020204030204" pitchFamily="34" charset="0"/>
              </a:rPr>
              <a:t>Vice-Chair SELEP, Chair Team East Sussex</a:t>
            </a:r>
            <a:endParaRPr lang="en-GB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dirty="0" smtClean="0">
                <a:latin typeface="Calibri" panose="020F0502020204030204" pitchFamily="34" charset="0"/>
              </a:rPr>
              <a:t>East Sussex Strategic Partnership</a:t>
            </a:r>
          </a:p>
          <a:p>
            <a:pPr>
              <a:spcBef>
                <a:spcPts val="600"/>
              </a:spcBef>
            </a:pPr>
            <a:r>
              <a:rPr lang="en-GB" dirty="0" smtClean="0">
                <a:latin typeface="Calibri" panose="020F0502020204030204" pitchFamily="34" charset="0"/>
              </a:rPr>
              <a:t>15</a:t>
            </a:r>
            <a:r>
              <a:rPr lang="en-GB" baseline="30000" dirty="0" smtClean="0">
                <a:latin typeface="Calibri" panose="020F0502020204030204" pitchFamily="34" charset="0"/>
              </a:rPr>
              <a:t>th</a:t>
            </a:r>
            <a:r>
              <a:rPr lang="en-GB" dirty="0" smtClean="0">
                <a:latin typeface="Calibri" panose="020F0502020204030204" pitchFamily="34" charset="0"/>
              </a:rPr>
              <a:t> of January 2019</a:t>
            </a:r>
            <a:endParaRPr lang="en-GB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61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557" y="558914"/>
            <a:ext cx="7961244" cy="674463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Calibri" panose="020F0502020204030204" pitchFamily="34" charset="0"/>
              </a:rPr>
              <a:t>Contents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02638" y="1618188"/>
            <a:ext cx="9564681" cy="481309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The brief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How we got here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Focus of the document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Moving to the Local Industrial Strategy (LIS) agenda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Next steps</a:t>
            </a:r>
          </a:p>
          <a:p>
            <a:endParaRPr lang="en-GB" sz="28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8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8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 smtClean="0">
              <a:latin typeface="Calibri" panose="020F0502020204030204" pitchFamily="34" charset="0"/>
            </a:endParaRPr>
          </a:p>
          <a:p>
            <a:pPr lvl="1"/>
            <a:endParaRPr lang="en-GB" sz="2600" dirty="0" smtClean="0">
              <a:latin typeface="Calibri" panose="020F0502020204030204" pitchFamily="34" charset="0"/>
            </a:endParaRPr>
          </a:p>
          <a:p>
            <a:endParaRPr lang="en-GB" sz="2600" dirty="0" smtClean="0">
              <a:latin typeface="Calibri" panose="020F0502020204030204" pitchFamily="34" charset="0"/>
            </a:endParaRPr>
          </a:p>
          <a:p>
            <a:pPr lvl="1"/>
            <a:endParaRPr lang="en-GB" sz="26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lvl="1"/>
            <a:endParaRPr lang="en-GB" sz="2600" dirty="0" smtClean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en-GB" sz="2600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77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557" y="558914"/>
            <a:ext cx="7961244" cy="674463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Calibri" panose="020F0502020204030204" pitchFamily="34" charset="0"/>
              </a:rPr>
              <a:t>The brief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02639" y="1618188"/>
            <a:ext cx="8959199" cy="481309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alibri" panose="020F0502020204030204" pitchFamily="34" charset="0"/>
              </a:rPr>
              <a:t>Concision, clarity and concreteness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alibri" panose="020F0502020204030204" pitchFamily="34" charset="0"/>
              </a:rPr>
              <a:t>Provide a high level context for local priorities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alibri" panose="020F0502020204030204" pitchFamily="34" charset="0"/>
              </a:rPr>
              <a:t>Align with local area and federated area strategies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alibri" panose="020F0502020204030204" pitchFamily="34" charset="0"/>
              </a:rPr>
              <a:t>Be informed by evidence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alibri" panose="020F0502020204030204" pitchFamily="34" charset="0"/>
              </a:rPr>
              <a:t>Be informed by local policy choice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alibri" panose="020F0502020204030204" pitchFamily="34" charset="0"/>
              </a:rPr>
              <a:t>Be flexible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>
                <a:latin typeface="Calibri" panose="020F0502020204030204" pitchFamily="34" charset="0"/>
              </a:rPr>
              <a:t>Articulate the shared agenda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alibri" panose="020F0502020204030204" pitchFamily="34" charset="0"/>
              </a:rPr>
              <a:t>Make the best possible collective case for investment in the area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800" dirty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 smtClean="0">
              <a:latin typeface="Calibri" panose="020F0502020204030204" pitchFamily="34" charset="0"/>
            </a:endParaRPr>
          </a:p>
          <a:p>
            <a:pPr lvl="1"/>
            <a:endParaRPr lang="en-GB" sz="2600" dirty="0" smtClean="0">
              <a:latin typeface="Calibri" panose="020F0502020204030204" pitchFamily="34" charset="0"/>
            </a:endParaRPr>
          </a:p>
          <a:p>
            <a:endParaRPr lang="en-GB" sz="2600" dirty="0" smtClean="0">
              <a:latin typeface="Calibri" panose="020F0502020204030204" pitchFamily="34" charset="0"/>
            </a:endParaRPr>
          </a:p>
          <a:p>
            <a:pPr lvl="1"/>
            <a:endParaRPr lang="en-GB" sz="26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lvl="1"/>
            <a:endParaRPr lang="en-GB" sz="2600" dirty="0" smtClean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en-GB" sz="2600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77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557" y="558914"/>
            <a:ext cx="7961244" cy="674463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Calibri" panose="020F0502020204030204" pitchFamily="34" charset="0"/>
              </a:rPr>
              <a:t>How we got here</a:t>
            </a:r>
            <a:endParaRPr lang="en-GB" b="1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Image result for long and winding ro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671" y="1482811"/>
            <a:ext cx="7374678" cy="491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77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557" y="558914"/>
            <a:ext cx="7961244" cy="674463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Calibri" panose="020F0502020204030204" pitchFamily="34" charset="0"/>
              </a:rPr>
              <a:t>Emerging themes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59511" y="1395767"/>
            <a:ext cx="9499600" cy="481309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alibri" panose="020F0502020204030204" pitchFamily="34" charset="0"/>
              </a:rPr>
              <a:t>Discussed in earlier consultation, and currently being tested:</a:t>
            </a:r>
            <a:endParaRPr lang="en-US" sz="28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8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8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8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800" dirty="0" smtClean="0">
              <a:latin typeface="Calibri" panose="020F0502020204030204" pitchFamily="34" charset="0"/>
            </a:endParaRPr>
          </a:p>
          <a:p>
            <a:pPr lvl="1"/>
            <a:endParaRPr lang="en-GB" sz="3600" dirty="0" smtClean="0">
              <a:latin typeface="Calibri" panose="020F0502020204030204" pitchFamily="34" charset="0"/>
            </a:endParaRPr>
          </a:p>
          <a:p>
            <a:endParaRPr lang="en-GB" sz="2800" dirty="0" smtClean="0">
              <a:latin typeface="Calibri" panose="020F0502020204030204" pitchFamily="34" charset="0"/>
            </a:endParaRPr>
          </a:p>
          <a:p>
            <a:pPr lvl="1"/>
            <a:endParaRPr lang="en-GB" sz="36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800" dirty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lvl="1"/>
            <a:endParaRPr lang="en-GB" sz="3600" dirty="0" smtClean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dirty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en-GB" sz="2800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659511" y="2254633"/>
            <a:ext cx="3540202" cy="3540202"/>
            <a:chOff x="580683" y="2065283"/>
            <a:chExt cx="3540202" cy="3540202"/>
          </a:xfrm>
        </p:grpSpPr>
        <p:sp>
          <p:nvSpPr>
            <p:cNvPr id="6" name="Oval 5"/>
            <p:cNvSpPr/>
            <p:nvPr/>
          </p:nvSpPr>
          <p:spPr>
            <a:xfrm>
              <a:off x="580683" y="2065283"/>
              <a:ext cx="3540202" cy="354020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71301" y="2432984"/>
              <a:ext cx="27589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i="0" dirty="0" smtClean="0">
                  <a:solidFill>
                    <a:schemeClr val="accent6"/>
                  </a:solidFill>
                  <a:latin typeface="Calibri" panose="020F0502020204030204" pitchFamily="34" charset="0"/>
                </a:rPr>
                <a:t>Smarter</a:t>
              </a:r>
              <a:endParaRPr lang="en-GB" sz="2400" b="1" dirty="0" smtClean="0">
                <a:solidFill>
                  <a:schemeClr val="accent6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050129" y="3083999"/>
            <a:ext cx="27589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How do we drive innovation, increase technology adoption and create the skills </a:t>
            </a: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needed to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respond to the ‘grand challenges’ </a:t>
            </a: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of the Industrial Strategy and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thrive in a competitive, digitally enabled world?</a:t>
            </a:r>
            <a:endParaRPr lang="en-GB" b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057481" y="2254633"/>
            <a:ext cx="3540202" cy="3540202"/>
            <a:chOff x="4425121" y="2065283"/>
            <a:chExt cx="3540202" cy="3540202"/>
          </a:xfrm>
        </p:grpSpPr>
        <p:sp>
          <p:nvSpPr>
            <p:cNvPr id="12" name="Oval 11"/>
            <p:cNvSpPr/>
            <p:nvPr/>
          </p:nvSpPr>
          <p:spPr>
            <a:xfrm>
              <a:off x="4425121" y="2065283"/>
              <a:ext cx="3540202" cy="354020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15739" y="2456791"/>
              <a:ext cx="27589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i="0" dirty="0" smtClean="0">
                  <a:solidFill>
                    <a:schemeClr val="accent6"/>
                  </a:solidFill>
                  <a:latin typeface="Calibri" panose="020F0502020204030204" pitchFamily="34" charset="0"/>
                </a:rPr>
                <a:t>Faster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448099" y="3107806"/>
            <a:ext cx="275896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How do we secure the infrastructure we need to support a growing and </a:t>
            </a: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population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– and the demands of an </a:t>
            </a: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evolving and rapidly changing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economy, and how do we drive the pace and quality of housing delivery?</a:t>
            </a:r>
            <a:endParaRPr lang="en-GB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455451" y="2254633"/>
            <a:ext cx="3540202" cy="3540202"/>
            <a:chOff x="8504653" y="2065283"/>
            <a:chExt cx="3540202" cy="3540202"/>
          </a:xfrm>
        </p:grpSpPr>
        <p:sp>
          <p:nvSpPr>
            <p:cNvPr id="18" name="Oval 17"/>
            <p:cNvSpPr/>
            <p:nvPr/>
          </p:nvSpPr>
          <p:spPr>
            <a:xfrm>
              <a:off x="8504653" y="2065283"/>
              <a:ext cx="3540202" cy="354020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099469" y="2456791"/>
              <a:ext cx="23505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chemeClr val="accent6"/>
                  </a:solidFill>
                  <a:latin typeface="Calibri" panose="020F0502020204030204" pitchFamily="34" charset="0"/>
                </a:rPr>
                <a:t>Together</a:t>
              </a:r>
              <a:endParaRPr lang="en-GB" sz="2400" b="1" dirty="0">
                <a:solidFill>
                  <a:schemeClr val="accent6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846069" y="3230916"/>
            <a:ext cx="275896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How do we ensure that everyone contributes to and benefits from productivity </a:t>
            </a: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and economic growth? </a:t>
            </a:r>
            <a:endParaRPr lang="en-GB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44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557" y="558914"/>
            <a:ext cx="7961244" cy="674463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Calibri" panose="020F0502020204030204" pitchFamily="34" charset="0"/>
              </a:rPr>
              <a:t>Priorities for action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02639" y="1618188"/>
            <a:ext cx="9243404" cy="48130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Calibri" panose="020F0502020204030204" pitchFamily="34" charset="0"/>
              </a:rPr>
              <a:t>Creating ideas and enterprise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Calibri" panose="020F0502020204030204" pitchFamily="34" charset="0"/>
              </a:rPr>
              <a:t>Developing tomorrow’s workforce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Calibri" panose="020F0502020204030204" pitchFamily="34" charset="0"/>
              </a:rPr>
              <a:t>Accelerating infrastructure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Calibri" panose="020F0502020204030204" pitchFamily="34" charset="0"/>
              </a:rPr>
              <a:t>Creating places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Calibri" panose="020F0502020204030204" pitchFamily="34" charset="0"/>
              </a:rPr>
              <a:t>Working together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GB" sz="2800" dirty="0" smtClean="0">
                <a:latin typeface="Calibri" panose="020F0502020204030204" pitchFamily="34" charset="0"/>
              </a:rPr>
              <a:t>More active, less passive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latin typeface="Calibri" panose="020F0502020204030204" pitchFamily="34" charset="0"/>
              </a:rPr>
              <a:t>A clear indication of our economic assets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 smtClean="0">
              <a:latin typeface="Calibri" panose="020F0502020204030204" pitchFamily="34" charset="0"/>
            </a:endParaRPr>
          </a:p>
          <a:p>
            <a:pPr lvl="1"/>
            <a:endParaRPr lang="en-GB" sz="2600" dirty="0" smtClean="0">
              <a:latin typeface="Calibri" panose="020F0502020204030204" pitchFamily="34" charset="0"/>
            </a:endParaRPr>
          </a:p>
          <a:p>
            <a:endParaRPr lang="en-GB" sz="2600" dirty="0" smtClean="0">
              <a:latin typeface="Calibri" panose="020F0502020204030204" pitchFamily="34" charset="0"/>
            </a:endParaRPr>
          </a:p>
          <a:p>
            <a:pPr lvl="1"/>
            <a:endParaRPr lang="en-GB" sz="26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lvl="1"/>
            <a:endParaRPr lang="en-GB" sz="2600" dirty="0" smtClean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en-GB" sz="2600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77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557" y="558914"/>
            <a:ext cx="7961244" cy="674463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Calibri" panose="020F0502020204030204" pitchFamily="34" charset="0"/>
              </a:rPr>
              <a:t>Next steps</a:t>
            </a:r>
            <a:endParaRPr lang="en-GB" b="1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924180"/>
              </p:ext>
            </p:extLst>
          </p:nvPr>
        </p:nvGraphicFramePr>
        <p:xfrm>
          <a:off x="424987" y="1589538"/>
          <a:ext cx="9015576" cy="461355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701272"/>
                <a:gridCol w="6314304"/>
              </a:tblGrid>
              <a:tr h="92271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  <a:endParaRPr lang="en-GB" sz="2800" dirty="0">
                        <a:solidFill>
                          <a:srgbClr val="2B92A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</a:rPr>
                        <a:t>Step</a:t>
                      </a:r>
                      <a:endParaRPr lang="en-GB" sz="2800">
                        <a:solidFill>
                          <a:srgbClr val="2B92A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271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GB" sz="2800" baseline="30000"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2800">
                          <a:effectLst/>
                          <a:latin typeface="Calibri" panose="020F0502020204030204" pitchFamily="34" charset="0"/>
                        </a:rPr>
                        <a:t> December</a:t>
                      </a:r>
                      <a:endParaRPr lang="en-GB" sz="2800">
                        <a:solidFill>
                          <a:srgbClr val="2B92A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</a:rPr>
                        <a:t>Approval of final draft and adoption of the strategy</a:t>
                      </a:r>
                      <a:endParaRPr lang="en-GB" sz="2800" dirty="0">
                        <a:solidFill>
                          <a:srgbClr val="2B92A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271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r>
                        <a:rPr lang="en-GB" sz="2800" baseline="30000" dirty="0"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GB" sz="2800" dirty="0">
                          <a:effectLst/>
                          <a:latin typeface="Calibri" panose="020F0502020204030204" pitchFamily="34" charset="0"/>
                        </a:rPr>
                        <a:t> January</a:t>
                      </a:r>
                      <a:endParaRPr lang="en-GB" sz="2800" dirty="0">
                        <a:solidFill>
                          <a:srgbClr val="2B92A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</a:rPr>
                        <a:t>Document design finalised</a:t>
                      </a:r>
                      <a:endParaRPr lang="en-GB" sz="2800" dirty="0">
                        <a:solidFill>
                          <a:srgbClr val="2B92A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271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  <a:endParaRPr lang="en-GB" sz="2800" dirty="0">
                        <a:solidFill>
                          <a:srgbClr val="2B92A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</a:rPr>
                        <a:t>Publication and launch</a:t>
                      </a:r>
                      <a:endParaRPr lang="en-GB" sz="2800" dirty="0">
                        <a:solidFill>
                          <a:srgbClr val="2B92A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271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800" dirty="0">
                        <a:solidFill>
                          <a:srgbClr val="2B92A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800" dirty="0">
                        <a:solidFill>
                          <a:srgbClr val="2B92A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03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557" y="558914"/>
            <a:ext cx="7961244" cy="674463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Calibri" panose="020F0502020204030204" pitchFamily="34" charset="0"/>
              </a:rPr>
              <a:t>Moving to the Local Industrial Strategy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31935" y="1618188"/>
            <a:ext cx="8106584" cy="5079174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>
                <a:latin typeface="Calibri" panose="020F0502020204030204" pitchFamily="34" charset="0"/>
              </a:rPr>
              <a:t>Industrial Strategy focus on </a:t>
            </a:r>
            <a:r>
              <a:rPr lang="en-GB" sz="2800" dirty="0" smtClean="0">
                <a:latin typeface="Calibri" panose="020F0502020204030204" pitchFamily="34" charset="0"/>
              </a:rPr>
              <a:t>‘creating an </a:t>
            </a:r>
            <a:r>
              <a:rPr lang="en-GB" sz="2800" dirty="0">
                <a:latin typeface="Calibri" panose="020F0502020204030204" pitchFamily="34" charset="0"/>
              </a:rPr>
              <a:t>economy </a:t>
            </a:r>
            <a:r>
              <a:rPr lang="en-GB" sz="2800" dirty="0" smtClean="0">
                <a:latin typeface="Calibri" panose="020F0502020204030204" pitchFamily="34" charset="0"/>
              </a:rPr>
              <a:t>which </a:t>
            </a:r>
            <a:r>
              <a:rPr lang="en-GB" sz="2800" dirty="0">
                <a:latin typeface="Calibri" panose="020F0502020204030204" pitchFamily="34" charset="0"/>
              </a:rPr>
              <a:t>boosts productivity and earning power throughout the </a:t>
            </a:r>
            <a:r>
              <a:rPr lang="en-GB" sz="2800" dirty="0" smtClean="0">
                <a:latin typeface="Calibri" panose="020F0502020204030204" pitchFamily="34" charset="0"/>
              </a:rPr>
              <a:t>UK’</a:t>
            </a:r>
            <a:endParaRPr lang="en-GB" sz="2800" dirty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>
                <a:latin typeface="Calibri" panose="020F0502020204030204" pitchFamily="34" charset="0"/>
              </a:rPr>
              <a:t>Commitment to Local Industrial Strategies, </a:t>
            </a:r>
            <a:r>
              <a:rPr lang="en-GB" sz="2800" dirty="0" smtClean="0">
                <a:latin typeface="Calibri" panose="020F0502020204030204" pitchFamily="34" charset="0"/>
              </a:rPr>
              <a:t>which will be very data driven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alibri" panose="020F0502020204030204" pitchFamily="34" charset="0"/>
              </a:rPr>
              <a:t>Expectations around evidence base production </a:t>
            </a:r>
            <a:r>
              <a:rPr lang="en-GB" sz="28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early 2019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alibri" panose="020F0502020204030204" pitchFamily="34" charset="0"/>
              </a:rPr>
              <a:t>Agreed LISs by March 2020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Calibri" panose="020F0502020204030204" pitchFamily="34" charset="0"/>
              </a:rPr>
              <a:t>Shared Prosperity Fund live from April 2021 – wider focus than productivity…</a:t>
            </a:r>
            <a:endParaRPr lang="en-GB" sz="2800" dirty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 smtClean="0">
              <a:latin typeface="Calibri" panose="020F0502020204030204" pitchFamily="34" charset="0"/>
            </a:endParaRPr>
          </a:p>
          <a:p>
            <a:pPr lvl="1"/>
            <a:endParaRPr lang="en-GB" sz="2600" dirty="0" smtClean="0">
              <a:latin typeface="Calibri" panose="020F0502020204030204" pitchFamily="34" charset="0"/>
            </a:endParaRPr>
          </a:p>
          <a:p>
            <a:endParaRPr lang="en-GB" sz="2600" dirty="0" smtClean="0">
              <a:latin typeface="Calibri" panose="020F0502020204030204" pitchFamily="34" charset="0"/>
            </a:endParaRPr>
          </a:p>
          <a:p>
            <a:pPr lvl="1"/>
            <a:endParaRPr lang="en-GB" sz="26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lvl="1"/>
            <a:endParaRPr lang="en-GB" sz="2600" dirty="0" smtClean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600" dirty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en-GB" sz="2600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86627" y="1875360"/>
            <a:ext cx="2706859" cy="352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77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EP PowerPoint Template_White">
  <a:themeElements>
    <a:clrScheme name="SELEP">
      <a:dk1>
        <a:srgbClr val="393944"/>
      </a:dk1>
      <a:lt1>
        <a:srgbClr val="F6F6F6"/>
      </a:lt1>
      <a:dk2>
        <a:srgbClr val="3C3C3B"/>
      </a:dk2>
      <a:lt2>
        <a:srgbClr val="F6F6F6"/>
      </a:lt2>
      <a:accent1>
        <a:srgbClr val="D42B3F"/>
      </a:accent1>
      <a:accent2>
        <a:srgbClr val="EA5B0C"/>
      </a:accent2>
      <a:accent3>
        <a:srgbClr val="44BCCD"/>
      </a:accent3>
      <a:accent4>
        <a:srgbClr val="9C9FAE"/>
      </a:accent4>
      <a:accent5>
        <a:srgbClr val="706F6F"/>
      </a:accent5>
      <a:accent6>
        <a:srgbClr val="FFFFFF"/>
      </a:accent6>
      <a:hlink>
        <a:srgbClr val="44BCCD"/>
      </a:hlink>
      <a:folHlink>
        <a:srgbClr val="818195"/>
      </a:folHlink>
    </a:clrScheme>
    <a:fontScheme name="Font Pairing 1">
      <a:majorFont>
        <a:latin typeface="Museo 300"/>
        <a:ea typeface="ＭＳ Ｐゴシック"/>
        <a:cs typeface=""/>
      </a:majorFont>
      <a:minorFont>
        <a:latin typeface="Open Sans"/>
        <a:ea typeface="ＭＳ Ｐゴシック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0" i="0" dirty="0">
            <a:solidFill>
              <a:schemeClr val="accent2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SELEP PowerPoint Template_Dark.potx" id="{BA9A06C8-817D-4B23-9865-944CCB1E6F8F}" vid="{DC72DF40-851C-491F-868B-7F4471BCC0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unity_x0020_Partnership xmlns="d727177b-b867-4179-a9b7-cb65728f3dac">12</Community_x0020_Partnership>
    <TaxCatchAll xmlns="0edbdf58-cbf2-428a-80ab-aedffcd2a497">
      <Value>8</Value>
    </TaxCatchAll>
    <Protective_x0020_Marking xmlns="0edbdf58-cbf2-428a-80ab-aedffcd2a497">OFFICIAL – DISCLOSABLE</Protective_x0020_Marking>
    <ia40b914e86141268670d7c54bc5df15 xmlns="0edbdf58-cbf2-428a-80ab-aedffcd2a497">
      <Terms xmlns="http://schemas.microsoft.com/office/infopath/2007/PartnerControls">
        <TermInfo xmlns="http://schemas.microsoft.com/office/infopath/2007/PartnerControls">
          <TermName>Agenda</TermName>
          <TermId>4dec6222-ae93-4db4-a107-ceb5289f1a1d</TermId>
        </TermInfo>
      </Terms>
    </ia40b914e86141268670d7c54bc5df15>
    <ESSP_x0020_Tags xmlns="d727177b-b867-4179-a9b7-cb65728f3dac">22</ESSP_x0020_Tags>
    <Calendar_x0020_Year xmlns="0edbdf58-cbf2-428a-80ab-aedffcd2a497">2019</Calendar_x0020_Year>
    <SourceUrl xmlns="d727177b-b867-4179-a9b7-cb65728f3dac">
      <Url>https://services.escc.gov.uk/sites/CORPPOLPER/ESSP</Url>
      <Description>https://services.escc.gov.uk/sites/CORPPOLPER/ESSP</Description>
    </SourceUrl>
    <Meeting_x0020_Date xmlns="0edbdf58-cbf2-428a-80ab-aedffcd2a497">2019-01-15T00:00:00+00:00</Meeting_x0020_Date>
    <SourceLibrary xmlns="d727177b-b867-4179-a9b7-cb65728f3dac">ESSP</SourceLibrary>
    <Document_x0020_Date xmlns="0edbdf58-cbf2-428a-80ab-aedffcd2a497">2019-01-15T14:11:33+00:00</Document_x0020_Date>
    <Document_x0020_Owner xmlns="0edbdf58-cbf2-428a-80ab-aedffcd2a497">
      <UserInfo>
        <DisplayName>Sarah Feather</DisplayName>
        <AccountId>32</AccountId>
        <AccountType/>
      </UserInfo>
    </Document_x0020_Owner>
    <_dlc_ExpireDateSaved xmlns="http://schemas.microsoft.com/sharepoint/v3" xsi:nil="true"/>
    <_dlc_ExpireDate xmlns="http://schemas.microsoft.com/sharepoint/v3">2022-01-15T14:12:01+00:00</_dlc_ExpireDate>
    <_dlc_DocId xmlns="d727177b-b867-4179-a9b7-cb65728f3dac">CORPPOLPER-9-417</_dlc_DocId>
    <_dlc_DocIdUrl xmlns="d727177b-b867-4179-a9b7-cb65728f3dac">
      <Url>https://services.escc.gov.uk/sites/CORPPOLPER/_layouts/15/DocIdRedir.aspx?ID=CORPPOLPER-9-417</Url>
      <Description>CORPPOLPER-9-417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dministration" ma:contentTypeID="0x010100D0E410EB176E0C49978577D0663BF56701000C0547B2163F7F44B8530ECA97A14483" ma:contentTypeVersion="37" ma:contentTypeDescription="General documents used in the administration of a service" ma:contentTypeScope="" ma:versionID="28f3f71f8a72ff4c588291d9fbaa2941">
  <xsd:schema xmlns:xsd="http://www.w3.org/2001/XMLSchema" xmlns:xs="http://www.w3.org/2001/XMLSchema" xmlns:p="http://schemas.microsoft.com/office/2006/metadata/properties" xmlns:ns1="http://schemas.microsoft.com/sharepoint/v3" xmlns:ns2="0edbdf58-cbf2-428a-80ab-aedffcd2a497" xmlns:ns3="d727177b-b867-4179-a9b7-cb65728f3dac" targetNamespace="http://schemas.microsoft.com/office/2006/metadata/properties" ma:root="true" ma:fieldsID="d413b51ad8a466a676d8c6b0cc4cbefb" ns1:_="" ns2:_="" ns3:_="">
    <xsd:import namespace="http://schemas.microsoft.com/sharepoint/v3"/>
    <xsd:import namespace="0edbdf58-cbf2-428a-80ab-aedffcd2a497"/>
    <xsd:import namespace="d727177b-b867-4179-a9b7-cb65728f3dac"/>
    <xsd:element name="properties">
      <xsd:complexType>
        <xsd:sequence>
          <xsd:element name="documentManagement">
            <xsd:complexType>
              <xsd:all>
                <xsd:element ref="ns2:Document_x0020_Owner"/>
                <xsd:element ref="ns2:Document_x0020_Date"/>
                <xsd:element ref="ns2:Protective_x0020_Marking"/>
                <xsd:element ref="ns2:ia40b914e86141268670d7c54bc5df15" minOccurs="0"/>
                <xsd:element ref="ns2:TaxCatchAll" minOccurs="0"/>
                <xsd:element ref="ns2:TaxCatchAllLabel" minOccurs="0"/>
                <xsd:element ref="ns3:ESSP_x0020_Tags"/>
                <xsd:element ref="ns3:Community_x0020_Partnership"/>
                <xsd:element ref="ns2:Meeting_x0020_Date" minOccurs="0"/>
                <xsd:element ref="ns2:Calendar_x0020_Year" minOccurs="0"/>
                <xsd:element ref="ns3:_dlc_DocId" minOccurs="0"/>
                <xsd:element ref="ns3:_dlc_DocIdUrl" minOccurs="0"/>
                <xsd:element ref="ns3:_dlc_DocIdPersistId" minOccurs="0"/>
                <xsd:element ref="ns3:SourceLibrary" minOccurs="0"/>
                <xsd:element ref="ns3:SourceUrl" minOccurs="0"/>
                <xsd:element ref="ns1:_dlc_Exempt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4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6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dbdf58-cbf2-428a-80ab-aedffcd2a497" elementFormDefault="qualified">
    <xsd:import namespace="http://schemas.microsoft.com/office/2006/documentManagement/types"/>
    <xsd:import namespace="http://schemas.microsoft.com/office/infopath/2007/PartnerControls"/>
    <xsd:element name="Document_x0020_Owner" ma:index="1" ma:displayName="Document Owner" ma:description="Normally the author" ma:list="UserInfo" ma:SharePointGroup="0" ma:internalName="Document_x0020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_x0020_Date" ma:index="3" ma:displayName="Document Date" ma:default="[today]" ma:description="Date held on/in the document or date the document was created" ma:format="DateOnly" ma:internalName="Document_x0020_Date" ma:readOnly="false">
      <xsd:simpleType>
        <xsd:restriction base="dms:DateTime"/>
      </xsd:simpleType>
    </xsd:element>
    <xsd:element name="Protective_x0020_Marking" ma:index="4" ma:displayName="Protective Marking" ma:default="OFFICIAL – DISCLOSABLE" ma:description="All Council documents should be marked as OFFICIAL - DISCLOSABLE unless they hold personal or commercially sensitive information.&#10;Private information is NOT CLASSIFIED" ma:format="Dropdown" ma:internalName="Protective_x0020_Marking" ma:readOnly="false">
      <xsd:simpleType>
        <xsd:restriction base="dms:Choice">
          <xsd:enumeration value="OFFICIAL – DISCLOSABLE"/>
          <xsd:enumeration value="OFFICIAL – SENSITIVE (PERSONAL)"/>
          <xsd:enumeration value="OFFICIAL – SENSITIVE (COMMERCIAL)"/>
          <xsd:enumeration value="NOT CLASSIFIED"/>
        </xsd:restriction>
      </xsd:simpleType>
    </xsd:element>
    <xsd:element name="ia40b914e86141268670d7c54bc5df15" ma:index="11" ma:taxonomy="true" ma:internalName="ia40b914e86141268670d7c54bc5df15" ma:taxonomyFieldName="Administration_x0020_Document_x0020_Type" ma:displayName="Administration Document Type" ma:default="" ma:fieldId="{2a40b914-e861-4126-8670-d7c54bc5df15}" ma:sspId="691f71b9-b64f-4844-8bf8-0e85b55a74e6" ma:termSetId="f4e4120c-d6b0-4a38-a803-66280fff655a" ma:anchorId="a121c30a-a01e-4315-90aa-f7de4a505851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bf45c743-cd07-477d-b618-708238c188ff}" ma:internalName="TaxCatchAll" ma:showField="CatchAllData" ma:web="d727177b-b867-4179-a9b7-cb65728f3d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bf45c743-cd07-477d-b618-708238c188ff}" ma:internalName="TaxCatchAllLabel" ma:readOnly="true" ma:showField="CatchAllDataLabel" ma:web="d727177b-b867-4179-a9b7-cb65728f3d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eting_x0020_Date" ma:index="17" nillable="true" ma:displayName="Meeting Date" ma:format="DateOnly" ma:internalName="Meeting_x0020_Date">
      <xsd:simpleType>
        <xsd:restriction base="dms:DateTime"/>
      </xsd:simpleType>
    </xsd:element>
    <xsd:element name="Calendar_x0020_Year" ma:index="18" nillable="true" ma:displayName="Calendar Year" ma:format="Dropdown" ma:internalName="Calendar_x0020_Year">
      <xsd:simpleType>
        <xsd:restriction base="dms:Choice"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27177b-b867-4179-a9b7-cb65728f3dac" elementFormDefault="qualified">
    <xsd:import namespace="http://schemas.microsoft.com/office/2006/documentManagement/types"/>
    <xsd:import namespace="http://schemas.microsoft.com/office/infopath/2007/PartnerControls"/>
    <xsd:element name="ESSP_x0020_Tags" ma:index="15" ma:displayName="ESSP Tags" ma:list="{a877a684-161c-461b-899a-f0617a5f5673}" ma:internalName="ESSP_x0020_Tags" ma:showField="Title" ma:web="d727177b-b867-4179-a9b7-cb65728f3dac">
      <xsd:simpleType>
        <xsd:restriction base="dms:Lookup"/>
      </xsd:simpleType>
    </xsd:element>
    <xsd:element name="Community_x0020_Partnership" ma:index="16" ma:displayName="Community Partnership" ma:list="{1d19365b-79c1-4310-b580-61e76a3c9b94}" ma:internalName="Community_x0020_Partnership" ma:showField="Title" ma:web="d727177b-b867-4179-a9b7-cb65728f3dac">
      <xsd:simpleType>
        <xsd:restriction base="dms:Lookup"/>
      </xsd:simpleType>
    </xsd:element>
    <xsd:element name="_dlc_DocId" ma:index="1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1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ourceLibrary" ma:index="22" nillable="true" ma:displayName="SourceLibrary" ma:internalName="SourceLibrary">
      <xsd:simpleType>
        <xsd:restriction base="dms:Text"/>
      </xsd:simpleType>
    </xsd:element>
    <xsd:element name="SourceUrl" ma:index="23" nillable="true" ma:displayName="SourceUrl" ma:internalName="Source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Document Category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691f71b9-b64f-4844-8bf8-0e85b55a74e6" ContentTypeId="0x010100D0E410EB176E0C49978577D0663BF56701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?mso-contentType ?>
<p:Policy xmlns:p="office.server.policy" id="" local="true">
  <p:Name>Administration</p:Name>
  <p:Description/>
  <p:Statement/>
  <p:PolicyItems>
    <p:PolicyItem featureId="Microsoft.Office.RecordsManagement.PolicyFeatures.Expiration" staticId="0x010100D0E410EB176E0C49978577D0663BF56701000C0547B2163F7F44B8530ECA97A14483|-1501431292" UniqueId="41f3533b-3e4b-4c73-8866-684d4a1cc66e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3</number>
                  <property>Modified</property>
                  <propertyId>28cf69c5-fa48-462a-b5cd-27b6f9d2bd5f</propertyId>
                  <period>years</period>
                </formula>
                <action type="action" id="Microsoft.Office.RecordsManagement.PolicyFeatures.Expiration.Action.SubmitFileMove" destnExplanation="Transferred due to organizational policy" destnId="f856cddc-c14d-4fb8-b245-f960b93fd7a7" destnName="CORPPOLPERRecords" destnUrl="https://records.escc.gov.uk/sites/CORPPOLPER/_vti_bin/officialfile.asmx"/>
              </data>
            </stages>
          </Schedule>
        </Schedules>
      </p:CustomData>
    </p:PolicyItem>
  </p:PolicyItems>
</p:Policy>
</file>

<file path=customXml/itemProps1.xml><?xml version="1.0" encoding="utf-8"?>
<ds:datastoreItem xmlns:ds="http://schemas.openxmlformats.org/officeDocument/2006/customXml" ds:itemID="{B5B8FB35-F3B9-4CFD-95FC-6A085C93CA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CA01B9-DCB9-4F38-8FF2-D581A46F595C}">
  <ds:schemaRefs>
    <ds:schemaRef ds:uri="http://schemas.microsoft.com/sharepoint/v3"/>
    <ds:schemaRef ds:uri="http://purl.org/dc/terms/"/>
    <ds:schemaRef ds:uri="http://schemas.microsoft.com/office/infopath/2007/PartnerControls"/>
    <ds:schemaRef ds:uri="http://schemas.microsoft.com/office/2006/documentManagement/types"/>
    <ds:schemaRef ds:uri="d727177b-b867-4179-a9b7-cb65728f3dac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edbdf58-cbf2-428a-80ab-aedffcd2a49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AE378D7-DE22-4C66-ACF3-DC7A7F9E17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edbdf58-cbf2-428a-80ab-aedffcd2a497"/>
    <ds:schemaRef ds:uri="d727177b-b867-4179-a9b7-cb65728f3d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856080A-C193-4A24-816C-F65B816003E3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3E450AFB-B212-4FF3-BD13-3383BCDACAAD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6297A0EA-BB4B-470D-B419-79A1E4C66C85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SELEP PowerPoint Template_White</Template>
  <TotalTime>562</TotalTime>
  <Words>318</Words>
  <Application>Microsoft Office PowerPoint</Application>
  <PresentationFormat>Custom</PresentationFormat>
  <Paragraphs>106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SELEP PowerPoint Template_White</vt:lpstr>
      <vt:lpstr>Smarter, Faster, Together</vt:lpstr>
      <vt:lpstr>Contents</vt:lpstr>
      <vt:lpstr>The brief</vt:lpstr>
      <vt:lpstr>How we got here</vt:lpstr>
      <vt:lpstr>Emerging themes</vt:lpstr>
      <vt:lpstr>Priorities for action</vt:lpstr>
      <vt:lpstr>Next steps</vt:lpstr>
      <vt:lpstr>Moving to the Local Industrial Strategy</vt:lpstr>
    </vt:vector>
  </TitlesOfParts>
  <Company>Essex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Adam.Bryan</dc:creator>
  <cp:lastModifiedBy>Sarah Feather</cp:lastModifiedBy>
  <cp:revision>45</cp:revision>
  <dcterms:created xsi:type="dcterms:W3CDTF">2017-05-03T23:45:05Z</dcterms:created>
  <dcterms:modified xsi:type="dcterms:W3CDTF">2019-01-15T14:11:55Z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0x010100D0E410EB176E0C49978577D0663BF56701000C0547B2163F7F44B8530ECA97A14483</vt:lpwstr>
  </property>
  <property fmtid="{D5CDD505-2E9C-101B-9397-08002B2CF9AE}" pid="3" name="Administration Document Type">
    <vt:lpwstr>8;#Agenda|4dec6222-ae93-4db4-a107-ceb5289f1a1d</vt:lpwstr>
  </property>
  <property fmtid="{D5CDD505-2E9C-101B-9397-08002B2CF9AE}" pid="4" name="_dlc_policyId">
    <vt:lpwstr>0x010100D0E410EB176E0C49978577D0663BF56701000C0547B2163F7F44B8530ECA97A14483|-1501431292</vt:lpwstr>
  </property>
  <property fmtid="{D5CDD505-2E9C-101B-9397-08002B2CF9AE}" pid="5" name="ItemRetentionFormula">
    <vt:lpwstr>&lt;formula id="Microsoft.Office.RecordsManagement.PolicyFeatures.Expiration.Formula.BuiltIn"&gt;&lt;number&gt;3&lt;/number&gt;&lt;property&gt;Modified&lt;/property&gt;&lt;propertyId&gt;28cf69c5-fa48-462a-b5cd-27b6f9d2bd5f&lt;/propertyId&gt;&lt;period&gt;years&lt;/period&gt;&lt;/formula&gt;</vt:lpwstr>
  </property>
  <property fmtid="{D5CDD505-2E9C-101B-9397-08002B2CF9AE}" pid="6" name="_dlc_DocIdItemGuid">
    <vt:lpwstr>c6085d90-f8ab-44ac-8f5a-3b51ef32481c</vt:lpwstr>
  </property>
</Properties>
</file>