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0" r:id="rId3"/>
    <p:sldId id="290" r:id="rId4"/>
    <p:sldId id="291" r:id="rId5"/>
    <p:sldId id="257" r:id="rId6"/>
    <p:sldId id="295" r:id="rId7"/>
    <p:sldId id="296" r:id="rId8"/>
    <p:sldId id="297" r:id="rId9"/>
    <p:sldId id="298" r:id="rId10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Wil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8233700-C072-41D3-AA47-F1F144E17901}" type="datetimeFigureOut">
              <a:rPr lang="en-GB"/>
              <a:pPr/>
              <a:t>10/10/2013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9C3356-86D1-4565-BC82-29940219964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F1544C-98D2-4DB0-964D-BEA84C4252FA}" type="datetimeFigureOut">
              <a:rPr lang="en-US"/>
              <a:pPr>
                <a:defRPr/>
              </a:pPr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0F9FE2-E663-41AB-A91E-C9D39E2EA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Part time education or training if they are self employer, employed or volunteering for 20 hours a week or more.  280 glh a year.</a:t>
            </a:r>
          </a:p>
          <a:p>
            <a:pPr>
              <a:spcBef>
                <a:spcPct val="0"/>
              </a:spcBef>
            </a:pPr>
            <a:r>
              <a:rPr lang="en-US" smtClean="0"/>
              <a:t>Full time education – no. of glhrs to be announced after consultation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r>
              <a:rPr lang="en-GB" smtClean="0"/>
              <a:t>Key role in preparing young people to participate: developing skills and achieving qualifications</a:t>
            </a:r>
          </a:p>
          <a:p>
            <a:r>
              <a:rPr lang="en-GB" smtClean="0"/>
              <a:t>Raising awareness of RPA with learners, parents/carers, governors and staff</a:t>
            </a:r>
          </a:p>
          <a:p>
            <a:r>
              <a:rPr lang="en-GB" smtClean="0"/>
              <a:t>Delivering new CE IAG duties to ensure young people have appropriate information, advice  and guidance to progress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E4186-6F7C-480B-A65A-8B93739CCC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 Sussex Strategic Partnership key tasks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of:</a:t>
            </a: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barriers to employment and address </a:t>
            </a:r>
            <a:r>
              <a:rPr lang="en-GB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worklessness</a:t>
            </a:r>
            <a:r>
              <a:rPr lang="en-GB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 further and higher education and learning opportunities.</a:t>
            </a:r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 in and promote skills development, especially in key sectors.</a:t>
            </a:r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49A80F-6FD7-44D4-9886-8B1785C3A15B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In the year to April 2013, the employment rate in East Sussex was 70.9%</a:t>
            </a:r>
          </a:p>
          <a:p>
            <a:r>
              <a:rPr lang="en-US" sz="1200" dirty="0" smtClean="0"/>
              <a:t>53 jobs for every 100 working age people who live in the county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 Sussex will need to reduce the number of people who are claiming out of work benefits – something that it has not really managed to achieve in over a decade. Despite the relative economic buoyancy of the ten years prior to the 2008/09 recession, there was virtually no change in the number of people claiming out of work benefits in the county. It was at a low of 29,540 in November 2001 and reached a peak of 31,840 in February 2006 and it now stands at 33,580.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Nationally 16-18s increased by 5.2% regionally, however decreased by 1.5% nationally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East Sussex, the number of 16-24 year olds claiming Job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Seeker’s Allowance in October 2011 fell slightly, but rates remain high at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5.8%.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Academic Age16-18 (Y12-Y14) NEET 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Y12 NEET%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Y13 NEET%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Y14 NEET%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9.9%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6.8%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17.4%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05A055-1361-4BB6-A893-2297D267B82A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22213-4689-4069-B28B-13F60CC108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Boroughs and Districts – Hastings ‘Grow Your Own’, Lewes – LEAP, Eastbourne ‘100 in a 100’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F9FE2-E663-41AB-A91E-C9D39E2EAB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12255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5475" y="2684463"/>
            <a:ext cx="6400800" cy="1752600"/>
          </a:xfrm>
        </p:spPr>
        <p:txBody>
          <a:bodyPr/>
          <a:lstStyle>
            <a:lvl1pPr marL="0" indent="0"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D643B-12A9-48EA-820F-C0044E782F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17270-2610-4E03-BE2E-5E94C3AA3A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932440-9A21-4A6C-A7B3-5CCCE26F6D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85503F-0CD8-4453-8D98-41500CF3EE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475EE-D50F-47E5-A57C-CFA50909D4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0A20E2-A65E-4E02-8EFF-D554C33C9CD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039C09-9CC5-4ED0-8F07-F39F1E1161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D294C-0861-49E4-9923-94C868908B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8738B8-E4AC-4E37-A4CD-66811C7C3E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86ED3-2CF0-4D18-AEBB-065AF05C60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9BE0FE-A36B-4478-A3FD-EF923C97055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stubbings@eastsussex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ESSMKCLUSTER\TeamData_CS_SIS$\Shared\14-19%20Development%20Team\Caroline's%20handover%20documents\Apprenticeships\Jess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piringthefutur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04150" cy="5040312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4800" b="0" dirty="0" smtClean="0"/>
              <a:t/>
            </a:r>
            <a:br>
              <a:rPr lang="en-GB" sz="4800" b="0" dirty="0" smtClean="0"/>
            </a:br>
            <a:r>
              <a:rPr lang="en-GB" dirty="0" smtClean="0"/>
              <a:t>Supporting young people into employment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Jessica Stubbings -</a:t>
            </a:r>
            <a:r>
              <a:rPr lang="en-GB" sz="3200" dirty="0"/>
              <a:t> </a:t>
            </a:r>
            <a:r>
              <a:rPr lang="en-GB" sz="3200" dirty="0" smtClean="0"/>
              <a:t>Education Development Manager</a:t>
            </a:r>
            <a:br>
              <a:rPr lang="en-GB" sz="3200" dirty="0" smtClean="0"/>
            </a:br>
            <a:r>
              <a:rPr lang="en-GB" sz="3200" dirty="0" smtClean="0"/>
              <a:t>Standards Learning and Effectiveness Service</a:t>
            </a: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3200" b="0" dirty="0" smtClean="0"/>
              <a:t/>
            </a:r>
            <a:br>
              <a:rPr lang="en-GB" sz="3200" b="0" dirty="0" smtClean="0"/>
            </a:br>
            <a:r>
              <a:rPr lang="en-GB" sz="2800" b="0" dirty="0" smtClean="0">
                <a:hlinkClick r:id="rId2"/>
              </a:rPr>
              <a:t>jessica.stubbings@eastsussex.gov.uk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>01323 463537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400" b="0" dirty="0" smtClean="0"/>
              <a:t/>
            </a:r>
            <a:br>
              <a:rPr lang="en-GB" sz="2400" b="0" dirty="0" smtClean="0"/>
            </a:br>
            <a:endParaRPr lang="en-GB" sz="24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Introduction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Policy drivers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East Sussex County Council activities as an employer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Working in partnership to increase apprenticeships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Developing employability skills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Policy Drivers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000" b="1" dirty="0" smtClean="0"/>
              <a:t>County Council’s Council Plan (2013/14):</a:t>
            </a:r>
            <a:endParaRPr lang="en-GB" sz="2000" b="1" dirty="0" smtClean="0"/>
          </a:p>
          <a:p>
            <a:pPr lvl="0"/>
            <a:r>
              <a:rPr lang="en-US" sz="2000" dirty="0" smtClean="0"/>
              <a:t> Improving life chances of people with learning disabilities by supporting them to find and keep either voluntary or paid employment;</a:t>
            </a:r>
            <a:endParaRPr lang="en-GB" sz="2000" dirty="0" smtClean="0"/>
          </a:p>
          <a:p>
            <a:pPr lvl="0"/>
            <a:r>
              <a:rPr lang="en-US" sz="2000" dirty="0" smtClean="0"/>
              <a:t>Improving the skills and qualifications of all children and adults to help drive economic regeneration;</a:t>
            </a:r>
            <a:endParaRPr lang="en-GB" sz="2000" dirty="0" smtClean="0"/>
          </a:p>
          <a:p>
            <a:r>
              <a:rPr lang="en-US" sz="2000" dirty="0" smtClean="0"/>
              <a:t>Increasing the number of children that are in education, employment or training until they are 18 years old</a:t>
            </a:r>
            <a:endParaRPr lang="en-GB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Creating Futures Strategy: developing employability Skills 18-24 year olds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East Sussex Context: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US" sz="4000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3513"/>
            <a:ext cx="8229600" cy="4198938"/>
          </a:xfrm>
        </p:spPr>
        <p:txBody>
          <a:bodyPr/>
          <a:lstStyle/>
          <a:p>
            <a:r>
              <a:rPr lang="en-GB" sz="2200" dirty="0" smtClean="0"/>
              <a:t>76.9% of 16-18 year olds in learning</a:t>
            </a:r>
          </a:p>
          <a:p>
            <a:r>
              <a:rPr lang="en-GB" sz="2200" dirty="0" smtClean="0"/>
              <a:t>9.9% of 16-18 year olds that are not in education, employment or training</a:t>
            </a:r>
          </a:p>
          <a:p>
            <a:r>
              <a:rPr lang="en-US" sz="2200" dirty="0" smtClean="0"/>
              <a:t>In 1999, around 12% of out of work benefit claimants were aged under 25 years, but by 2012/13 they accounted for 16% of all out of work benefits. </a:t>
            </a:r>
            <a:endParaRPr lang="en-GB" sz="2200" dirty="0" smtClean="0"/>
          </a:p>
          <a:p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 Sussex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apprenticeship starts declined </a:t>
            </a: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16-18s and </a:t>
            </a:r>
            <a:r>
              <a:rPr lang="en-GB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19-24s in 2011/12 , -15% for 16-18 yr olds and -2% for 19-24 yr olds.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19-24s </a:t>
            </a:r>
            <a:r>
              <a:rPr lang="en-GB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by 12% regionally and 12.6% nationally </a:t>
            </a:r>
          </a:p>
          <a:p>
            <a:r>
              <a:rPr lang="en-US" sz="2200" dirty="0" smtClean="0"/>
              <a:t>Full year data for 2012/13 suggests that apprenticeship starts are continuing to decrease for 16-18 year olds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ESCC as an employer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b="1" dirty="0" smtClean="0"/>
              <a:t>Apprenticeship scheme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Currently 17 apprenticeships, 14 in Children Services (business admin. child care)and 3 in Highway Maintenance (civil engineering)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Encouraging schools to take on apprenticeships (business admin, ICT, teaching assistants)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‘Employability and Skills through Procurement’ policy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10 apprentices (fostering, construction, fleet maintenance, business admin)</a:t>
            </a:r>
          </a:p>
          <a:p>
            <a:pPr>
              <a:lnSpc>
                <a:spcPct val="90000"/>
              </a:lnSpc>
            </a:pPr>
            <a:r>
              <a:rPr lang="en-US" sz="1800" dirty="0" err="1" smtClean="0"/>
              <a:t>Chartwells</a:t>
            </a:r>
            <a:r>
              <a:rPr lang="en-US" sz="1800" dirty="0" smtClean="0"/>
              <a:t>, school catering offering </a:t>
            </a:r>
            <a:r>
              <a:rPr lang="en-GB" sz="1800" dirty="0" smtClean="0"/>
              <a:t>10 work placements and 40 level 2 Apprenticeships in Professional Cookery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Pathway to Employment project </a:t>
            </a:r>
            <a:r>
              <a:rPr lang="en-US" sz="1800" dirty="0" smtClean="0"/>
              <a:t>funded by Job Centre Plus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50 work placements for 18-24 yr olds claiming job seekers allowance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First placements in Highways, ICT, Libraries, Children </a:t>
            </a:r>
            <a:r>
              <a:rPr lang="en-US" sz="1800" dirty="0" smtClean="0"/>
              <a:t>Services</a:t>
            </a:r>
            <a:endParaRPr lang="en-GB" sz="1800" dirty="0" smtClean="0"/>
          </a:p>
          <a:p>
            <a:r>
              <a:rPr lang="en-GB" sz="1800" b="1" dirty="0" smtClean="0"/>
              <a:t>‘Work </a:t>
            </a:r>
            <a:r>
              <a:rPr lang="en-GB" sz="1800" b="1" dirty="0" smtClean="0"/>
              <a:t>Pairing</a:t>
            </a:r>
            <a:r>
              <a:rPr lang="en-GB" sz="1800" dirty="0" smtClean="0"/>
              <a:t>’ a </a:t>
            </a:r>
            <a:r>
              <a:rPr lang="en-GB" sz="1800" dirty="0" smtClean="0"/>
              <a:t>6 month paid work placement scheme matching young people with employers’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s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0426" y="517849"/>
            <a:ext cx="7231223" cy="542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Working in partnership to increase apprenticeships</a:t>
            </a:r>
            <a:r>
              <a:rPr lang="en-US" sz="4000" smtClean="0"/>
              <a:t/>
            </a:r>
            <a:br>
              <a:rPr lang="en-US" sz="4000" smtClean="0"/>
            </a:br>
            <a:endParaRPr lang="en-GB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Apprenticeship in East Sussex Strategy Group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Identifying gaps and employer engagement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Supported apprenticeship training association in construction – </a:t>
            </a:r>
            <a:r>
              <a:rPr lang="en-GB" sz="2800" dirty="0" err="1" smtClean="0"/>
              <a:t>TrAC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Working with South East Apprenticeship Company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Increasing awareness in schools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Grant from National Apprenticeship Service to raise awareness of apprenticeships and support young people to apply successfully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Developing Employability Skills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14811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/>
              <a:t>Work Experience Team provide a service to schools for 14-19 yr olds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/>
              <a:t>28 schools/academies, providing placements for 2690 students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/>
              <a:t>Bespoke placements for students with statement of educational needs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dirty="0" smtClean="0"/>
              <a:t>Licence to run Project Search – internship for learners with learning difficulties and/or disabilities with Sussex Downs College and local hospital, from Sept 2014 for 12 young people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241" y="3979572"/>
            <a:ext cx="2425651" cy="17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hildhosp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011" y="1777285"/>
            <a:ext cx="2433881" cy="1723912"/>
          </a:xfrm>
          <a:prstGeom prst="rect">
            <a:avLst/>
          </a:prstGeom>
          <a:noFill/>
          <a:ln w="31750">
            <a:solidFill>
              <a:srgbClr val="F79646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Developing Employability Skills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/>
              <a:t>Inspiring the Future campaign </a:t>
            </a:r>
            <a:r>
              <a:rPr lang="en-GB" sz="2800" dirty="0" smtClean="0">
                <a:hlinkClick r:id="rId2"/>
              </a:rPr>
              <a:t>http://www.inspiringthefuture.org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/>
              <a:t>Work Pairing and </a:t>
            </a:r>
            <a:r>
              <a:rPr lang="en-GB" sz="2800" smtClean="0"/>
              <a:t>L’EARN programmes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/>
              <a:t>Employability Hubs – will offer a wide range of services and provision for unemployed adults in Eastbourne, ‘Hastings Works’ and rural Rother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Employability and Enterprise Skills: workshop provision for young adults, enterprise workshops/activities in schools and colleges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Development of the Council’s Employability and Skills Strategy will provide strategic framework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rporate Training Presentation">
  <a:themeElements>
    <a:clrScheme name="1_Corporate Training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rporate Training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rporate Training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rporate Training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rporate Training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presentationchildrenandfamilies</Template>
  <TotalTime>528</TotalTime>
  <Words>716</Words>
  <Application>Microsoft Office PowerPoint</Application>
  <PresentationFormat>On-screen Show (4:3)</PresentationFormat>
  <Paragraphs>86</Paragraphs>
  <Slides>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1_Corporate Training Presentation</vt:lpstr>
      <vt:lpstr> Supporting young people into employment  Jessica Stubbings - Education Development Manager Standards Learning and Effectiveness Service  jessica.stubbings@eastsussex.gov.uk 01323 463537  </vt:lpstr>
      <vt:lpstr> Introduction </vt:lpstr>
      <vt:lpstr> Policy Drivers </vt:lpstr>
      <vt:lpstr>  East Sussex Context:  </vt:lpstr>
      <vt:lpstr>ESCC as an employer</vt:lpstr>
      <vt:lpstr>Slide 6</vt:lpstr>
      <vt:lpstr>Working in partnership to increase apprenticeships </vt:lpstr>
      <vt:lpstr>Developing Employability Skills</vt:lpstr>
      <vt:lpstr>Developing Employability Skills</vt:lpstr>
    </vt:vector>
  </TitlesOfParts>
  <Company>The Collaboration Partnership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Sussex  Raising Participation Age  Toolkit</dc:title>
  <dc:creator>Kate Wilson</dc:creator>
  <cp:lastModifiedBy>jessicas</cp:lastModifiedBy>
  <cp:revision>46</cp:revision>
  <dcterms:created xsi:type="dcterms:W3CDTF">2012-04-01T13:12:35Z</dcterms:created>
  <dcterms:modified xsi:type="dcterms:W3CDTF">2013-10-10T11:32:54Z</dcterms:modified>
</cp:coreProperties>
</file>