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6"/>
  </p:sldMasterIdLst>
  <p:notesMasterIdLst>
    <p:notesMasterId r:id="rId33"/>
  </p:notesMasterIdLst>
  <p:sldIdLst>
    <p:sldId id="302" r:id="rId7"/>
    <p:sldId id="256" r:id="rId8"/>
    <p:sldId id="303" r:id="rId9"/>
    <p:sldId id="391" r:id="rId10"/>
    <p:sldId id="388" r:id="rId11"/>
    <p:sldId id="389" r:id="rId12"/>
    <p:sldId id="392" r:id="rId13"/>
    <p:sldId id="393" r:id="rId14"/>
    <p:sldId id="390" r:id="rId15"/>
    <p:sldId id="355" r:id="rId16"/>
    <p:sldId id="361" r:id="rId17"/>
    <p:sldId id="380" r:id="rId18"/>
    <p:sldId id="359" r:id="rId19"/>
    <p:sldId id="360" r:id="rId20"/>
    <p:sldId id="381" r:id="rId21"/>
    <p:sldId id="313" r:id="rId22"/>
    <p:sldId id="314" r:id="rId23"/>
    <p:sldId id="315" r:id="rId24"/>
    <p:sldId id="318" r:id="rId25"/>
    <p:sldId id="372" r:id="rId26"/>
    <p:sldId id="384" r:id="rId27"/>
    <p:sldId id="365" r:id="rId28"/>
    <p:sldId id="323" r:id="rId29"/>
    <p:sldId id="367" r:id="rId30"/>
    <p:sldId id="376" r:id="rId31"/>
    <p:sldId id="366" r:id="rId32"/>
  </p:sldIdLst>
  <p:sldSz cx="9144000" cy="6858000" type="screen4x3"/>
  <p:notesSz cx="6858000" cy="9144000"/>
  <p:defaultTextStyle>
    <a:lvl1pPr>
      <a:defRPr sz="2400">
        <a:latin typeface="Arial"/>
        <a:ea typeface="Arial"/>
        <a:cs typeface="Arial"/>
        <a:sym typeface="Arial"/>
      </a:defRPr>
    </a:lvl1pPr>
    <a:lvl2pPr indent="457200">
      <a:defRPr sz="2400">
        <a:latin typeface="Arial"/>
        <a:ea typeface="Arial"/>
        <a:cs typeface="Arial"/>
        <a:sym typeface="Arial"/>
      </a:defRPr>
    </a:lvl2pPr>
    <a:lvl3pPr indent="914400">
      <a:defRPr sz="2400">
        <a:latin typeface="Arial"/>
        <a:ea typeface="Arial"/>
        <a:cs typeface="Arial"/>
        <a:sym typeface="Arial"/>
      </a:defRPr>
    </a:lvl3pPr>
    <a:lvl4pPr indent="1371600">
      <a:defRPr sz="2400">
        <a:latin typeface="Arial"/>
        <a:ea typeface="Arial"/>
        <a:cs typeface="Arial"/>
        <a:sym typeface="Arial"/>
      </a:defRPr>
    </a:lvl4pPr>
    <a:lvl5pPr indent="1828800">
      <a:defRPr sz="2400">
        <a:latin typeface="Arial"/>
        <a:ea typeface="Arial"/>
        <a:cs typeface="Arial"/>
        <a:sym typeface="Arial"/>
      </a:defRPr>
    </a:lvl5pPr>
    <a:lvl6pPr>
      <a:defRPr sz="2400">
        <a:latin typeface="Arial"/>
        <a:ea typeface="Arial"/>
        <a:cs typeface="Arial"/>
        <a:sym typeface="Arial"/>
      </a:defRPr>
    </a:lvl6pPr>
    <a:lvl7pPr>
      <a:defRPr sz="2400">
        <a:latin typeface="Arial"/>
        <a:ea typeface="Arial"/>
        <a:cs typeface="Arial"/>
        <a:sym typeface="Arial"/>
      </a:defRPr>
    </a:lvl7pPr>
    <a:lvl8pPr>
      <a:defRPr sz="2400">
        <a:latin typeface="Arial"/>
        <a:ea typeface="Arial"/>
        <a:cs typeface="Arial"/>
        <a:sym typeface="Arial"/>
      </a:defRPr>
    </a:lvl8pPr>
    <a:lvl9pPr>
      <a:defRPr sz="2400">
        <a:latin typeface="Arial"/>
        <a:ea typeface="Arial"/>
        <a:cs typeface="Arial"/>
        <a:sym typeface="Arial"/>
      </a:defRPr>
    </a:lvl9pPr>
  </p:defaultTextStyle>
  <p:extLst>
    <p:ext uri="{EFAFB233-063F-42B5-8137-9DF3F51BA10A}">
      <p15:sldGuideLst xmlns:p15="http://schemas.microsoft.com/office/powerpoint/2012/main" xmlns="">
        <p15:guide id="1" orient="horz" pos="3655">
          <p15:clr>
            <a:srgbClr val="A4A3A4"/>
          </p15:clr>
        </p15:guide>
        <p15:guide id="2" pos="9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7" autoAdjust="0"/>
    <p:restoredTop sz="40070" autoAdjust="0"/>
  </p:normalViewPr>
  <p:slideViewPr>
    <p:cSldViewPr snapToGrid="0" snapToObjects="1" showGuides="1">
      <p:cViewPr varScale="1">
        <p:scale>
          <a:sx n="29" d="100"/>
          <a:sy n="29" d="100"/>
        </p:scale>
        <p:origin x="-2827" y="-82"/>
      </p:cViewPr>
      <p:guideLst>
        <p:guide orient="horz" pos="3655"/>
        <p:guide pos="969"/>
      </p:guideLst>
    </p:cSldViewPr>
  </p:slideViewPr>
  <p:outlineViewPr>
    <p:cViewPr>
      <p:scale>
        <a:sx n="33" d="100"/>
        <a:sy n="33" d="100"/>
      </p:scale>
      <p:origin x="0" y="54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hape 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7" name="Shape 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42071285"/>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effectLst/>
                <a:latin typeface="+mn-lt"/>
                <a:ea typeface="+mn-ea"/>
                <a:cs typeface="+mn-cs"/>
                <a:sym typeface="Avenir Roman"/>
              </a:rPr>
              <a:t>Gig Buddies is a project which enables people with learning disabilities and/or autism to be active in their communities and build friendships through shared interests.</a:t>
            </a:r>
            <a:endParaRPr lang="en-GB" sz="2400" dirty="0">
              <a:effectLst/>
              <a:latin typeface="+mn-lt"/>
              <a:ea typeface="+mn-ea"/>
              <a:cs typeface="+mn-cs"/>
              <a:sym typeface="Avenir Roman"/>
            </a:endParaRPr>
          </a:p>
          <a:p>
            <a:r>
              <a:rPr lang="en-GB" sz="2400" b="0" dirty="0">
                <a:effectLst/>
                <a:latin typeface="+mn-lt"/>
                <a:ea typeface="+mn-ea"/>
                <a:cs typeface="+mn-cs"/>
                <a:sym typeface="Avenir Roman"/>
              </a:rPr>
              <a:t>This presentation gives an overview of how the project works and some of the context that surrounds the way the project is designed.</a:t>
            </a:r>
            <a:endParaRPr lang="en-US" b="0" dirty="0"/>
          </a:p>
        </p:txBody>
      </p:sp>
    </p:spTree>
    <p:extLst>
      <p:ext uri="{BB962C8B-B14F-4D97-AF65-F5344CB8AC3E}">
        <p14:creationId xmlns:p14="http://schemas.microsoft.com/office/powerpoint/2010/main" val="301983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Exercise in Community Knitting</a:t>
            </a:r>
          </a:p>
          <a:p>
            <a:r>
              <a:rPr lang="en-US" u="none" dirty="0"/>
              <a:t>A little warm-up exercise for the group – asking people present what they like doing in their spare time, </a:t>
            </a:r>
            <a:r>
              <a:rPr lang="en-US" u="none" dirty="0" err="1"/>
              <a:t>favourite</a:t>
            </a:r>
            <a:r>
              <a:rPr lang="en-US" u="none" dirty="0"/>
              <a:t> bands, sports team etc.</a:t>
            </a:r>
          </a:p>
          <a:p>
            <a:endParaRPr lang="en-US" u="none" dirty="0"/>
          </a:p>
          <a:p>
            <a:r>
              <a:rPr lang="en-US" u="none" dirty="0"/>
              <a:t>We’ll be able to demonstrate some new potential connections in the room where people can chat over coffee about a similar interest they share.</a:t>
            </a:r>
          </a:p>
        </p:txBody>
      </p:sp>
    </p:spTree>
    <p:extLst>
      <p:ext uri="{BB962C8B-B14F-4D97-AF65-F5344CB8AC3E}">
        <p14:creationId xmlns:p14="http://schemas.microsoft.com/office/powerpoint/2010/main" val="3141370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0" kern="1200" dirty="0">
                <a:solidFill>
                  <a:schemeClr val="tx1"/>
                </a:solidFill>
                <a:effectLst/>
                <a:latin typeface="+mn-lt"/>
                <a:ea typeface="+mn-ea"/>
                <a:cs typeface="+mn-cs"/>
              </a:rPr>
              <a:t>One of the other main ideas behind Gig Buddies is trying to make volunteering as easy as possible.</a:t>
            </a:r>
          </a:p>
          <a:p>
            <a:pPr lvl="0"/>
            <a:endParaRPr lang="en-GB" sz="1200" b="0" kern="1200" dirty="0">
              <a:solidFill>
                <a:schemeClr val="tx1"/>
              </a:solidFill>
              <a:effectLst/>
              <a:latin typeface="+mn-lt"/>
              <a:ea typeface="+mn-ea"/>
              <a:cs typeface="+mn-cs"/>
            </a:endParaRPr>
          </a:p>
          <a:p>
            <a:pPr lvl="0"/>
            <a:r>
              <a:rPr lang="en-GB" sz="1200" b="0" kern="1200" dirty="0">
                <a:solidFill>
                  <a:schemeClr val="tx1"/>
                </a:solidFill>
                <a:effectLst/>
                <a:latin typeface="+mn-lt"/>
                <a:ea typeface="+mn-ea"/>
                <a:cs typeface="+mn-cs"/>
              </a:rPr>
              <a:t>We think there are three main reasons </a:t>
            </a:r>
            <a:r>
              <a:rPr lang="en-GB" sz="1200" kern="1200" dirty="0">
                <a:solidFill>
                  <a:schemeClr val="tx1"/>
                </a:solidFill>
                <a:effectLst/>
                <a:latin typeface="+mn-lt"/>
                <a:ea typeface="+mn-ea"/>
                <a:cs typeface="+mn-cs"/>
              </a:rPr>
              <a:t>why people don’t volunteer:</a:t>
            </a:r>
          </a:p>
          <a:p>
            <a:pPr lvl="0"/>
            <a:r>
              <a:rPr lang="en-GB" sz="1200" kern="1200" dirty="0">
                <a:solidFill>
                  <a:schemeClr val="tx1"/>
                </a:solidFill>
                <a:effectLst/>
                <a:latin typeface="+mn-lt"/>
                <a:ea typeface="+mn-ea"/>
                <a:cs typeface="+mn-cs"/>
              </a:rPr>
              <a:t>1. They don’t want to</a:t>
            </a:r>
          </a:p>
          <a:p>
            <a:pPr lvl="0"/>
            <a:r>
              <a:rPr lang="en-GB" sz="1200" kern="1200" dirty="0">
                <a:solidFill>
                  <a:schemeClr val="tx1"/>
                </a:solidFill>
                <a:effectLst/>
                <a:latin typeface="+mn-lt"/>
                <a:ea typeface="+mn-ea"/>
                <a:cs typeface="+mn-cs"/>
              </a:rPr>
              <a:t>2. They don’t know what to do</a:t>
            </a:r>
          </a:p>
          <a:p>
            <a:pPr lvl="0"/>
            <a:r>
              <a:rPr lang="en-GB" sz="1200" kern="1200" dirty="0">
                <a:solidFill>
                  <a:schemeClr val="tx1"/>
                </a:solidFill>
                <a:effectLst/>
                <a:latin typeface="+mn-lt"/>
                <a:ea typeface="+mn-ea"/>
                <a:cs typeface="+mn-cs"/>
              </a:rPr>
              <a:t>3. They don’t have the time</a:t>
            </a:r>
          </a:p>
          <a:p>
            <a:r>
              <a:rPr lang="en-GB" sz="1200" kern="1200" dirty="0">
                <a:solidFill>
                  <a:schemeClr val="tx1"/>
                </a:solidFill>
                <a:effectLst/>
                <a:latin typeface="+mn-lt"/>
                <a:ea typeface="+mn-ea"/>
                <a:cs typeface="+mn-cs"/>
              </a:rPr>
              <a:t>We can’t do much about people who don’t want to, but Gig Buddies aims to solve the other two blocks.</a:t>
            </a:r>
          </a:p>
          <a:p>
            <a:r>
              <a:rPr lang="en-GB" sz="1200" kern="1200" dirty="0">
                <a:solidFill>
                  <a:schemeClr val="tx1"/>
                </a:solidFill>
                <a:effectLst/>
                <a:latin typeface="+mn-lt"/>
                <a:ea typeface="+mn-ea"/>
                <a:cs typeface="+mn-cs"/>
              </a:rPr>
              <a:t>Turning what you already enjoy doing in to a volunteering opportunity.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We try and make the act of volunteering as easy as possible.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cut through as much of the ‘red tape’ as possible</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95D61AD-0601-3E4F-9480-392A80B5F575}" type="slidenum">
              <a:rPr lang="en-GB" smtClean="0"/>
              <a:t>11</a:t>
            </a:fld>
            <a:endParaRPr lang="en-GB"/>
          </a:p>
        </p:txBody>
      </p:sp>
    </p:spTree>
    <p:extLst>
      <p:ext uri="{BB962C8B-B14F-4D97-AF65-F5344CB8AC3E}">
        <p14:creationId xmlns:p14="http://schemas.microsoft.com/office/powerpoint/2010/main" val="301587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main outcomes that we work, and the difference that we hope our work will achieve.</a:t>
            </a:r>
          </a:p>
        </p:txBody>
      </p:sp>
    </p:spTree>
    <p:extLst>
      <p:ext uri="{BB962C8B-B14F-4D97-AF65-F5344CB8AC3E}">
        <p14:creationId xmlns:p14="http://schemas.microsoft.com/office/powerpoint/2010/main" val="398596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Friendship circle – part 1</a:t>
            </a:r>
          </a:p>
          <a:p>
            <a:r>
              <a:rPr lang="en-GB" sz="1200" kern="1200" dirty="0">
                <a:solidFill>
                  <a:schemeClr val="tx1"/>
                </a:solidFill>
                <a:effectLst/>
                <a:latin typeface="+mn-lt"/>
                <a:ea typeface="+mn-ea"/>
                <a:cs typeface="+mn-cs"/>
              </a:rPr>
              <a:t>This is what most people’s lives tend to look like. You’re at the centre and closest to you are your partner and your family.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there’s your close friends, the people you go to in a time of crisis, of just hang out with at the pub.</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there’s people who have you have a shared interest with; they’re in your football team, go to your place of </a:t>
            </a:r>
            <a:r>
              <a:rPr lang="en-GB" sz="1200" kern="1200" dirty="0" err="1">
                <a:solidFill>
                  <a:schemeClr val="tx1"/>
                </a:solidFill>
                <a:effectLst/>
                <a:latin typeface="+mn-lt"/>
                <a:ea typeface="+mn-ea"/>
                <a:cs typeface="+mn-cs"/>
              </a:rPr>
              <a:t>workship</a:t>
            </a:r>
            <a:r>
              <a:rPr lang="en-GB" sz="1200" kern="1200" dirty="0">
                <a:solidFill>
                  <a:schemeClr val="tx1"/>
                </a:solidFill>
                <a:effectLst/>
                <a:latin typeface="+mn-lt"/>
                <a:ea typeface="+mn-ea"/>
                <a:cs typeface="+mn-cs"/>
              </a:rPr>
              <a:t>, sing in your choir, go to the same yoga class etc.</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there’s people who are paid to be in your life; your doctor, your hairdresser, counsellor, plumber </a:t>
            </a:r>
            <a:r>
              <a:rPr lang="en-GB" sz="1200" kern="1200" dirty="0" err="1">
                <a:solidFill>
                  <a:schemeClr val="tx1"/>
                </a:solidFill>
                <a:effectLst/>
                <a:latin typeface="+mn-lt"/>
                <a:ea typeface="+mn-ea"/>
                <a:cs typeface="+mn-cs"/>
              </a:rPr>
              <a:t>etc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then those people who you know but not by name.</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95D61AD-0601-3E4F-9480-392A80B5F575}" type="slidenum">
              <a:rPr lang="en-GB" smtClean="0"/>
              <a:t>13</a:t>
            </a:fld>
            <a:endParaRPr lang="en-GB"/>
          </a:p>
        </p:txBody>
      </p:sp>
    </p:spTree>
    <p:extLst>
      <p:ext uri="{BB962C8B-B14F-4D97-AF65-F5344CB8AC3E}">
        <p14:creationId xmlns:p14="http://schemas.microsoft.com/office/powerpoint/2010/main" val="4102152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Friendship circle 2</a:t>
            </a:r>
          </a:p>
          <a:p>
            <a:r>
              <a:rPr lang="en-GB" sz="1200" kern="1200" dirty="0">
                <a:solidFill>
                  <a:schemeClr val="tx1"/>
                </a:solidFill>
                <a:effectLst/>
                <a:latin typeface="+mn-lt"/>
                <a:ea typeface="+mn-ea"/>
                <a:cs typeface="+mn-cs"/>
              </a:rPr>
              <a:t>This is a generalisation of what life looks like for a lot of people with learning disabilities. There’s hardly anybody in their life who isn’t paid to be there, or isn't their family.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Gig Buddies volunteers are there to help create some connections in the missing circles. Both as a friend themselves but also in linking people with learning disabilities in to their communities, and communities of interest.</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95D61AD-0601-3E4F-9480-392A80B5F575}" type="slidenum">
              <a:rPr lang="en-GB" smtClean="0"/>
              <a:t>14</a:t>
            </a:fld>
            <a:endParaRPr lang="en-GB"/>
          </a:p>
        </p:txBody>
      </p:sp>
    </p:spTree>
    <p:extLst>
      <p:ext uri="{BB962C8B-B14F-4D97-AF65-F5344CB8AC3E}">
        <p14:creationId xmlns:p14="http://schemas.microsoft.com/office/powerpoint/2010/main" val="2295845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year we had the project evaluated by Research in Practice for Adults.</a:t>
            </a:r>
          </a:p>
          <a:p>
            <a:r>
              <a:rPr lang="en-US" dirty="0"/>
              <a:t>These are the key findings from their report – showing that our work is having a real impact for socially isolated people.</a:t>
            </a:r>
          </a:p>
        </p:txBody>
      </p:sp>
    </p:spTree>
    <p:extLst>
      <p:ext uri="{BB962C8B-B14F-4D97-AF65-F5344CB8AC3E}">
        <p14:creationId xmlns:p14="http://schemas.microsoft.com/office/powerpoint/2010/main" val="25038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sz="2400" dirty="0">
                <a:effectLst/>
                <a:latin typeface="+mn-lt"/>
                <a:ea typeface="+mn-ea"/>
                <a:cs typeface="+mn-cs"/>
                <a:sym typeface="Avenir Roman"/>
              </a:rPr>
              <a:t>Studies have shown that loneliness and social isolation are a bigger killer than obesity.</a:t>
            </a:r>
            <a:endParaRPr lang="en-GB" sz="2400" dirty="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13151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effectLst/>
                <a:latin typeface="+mn-lt"/>
                <a:ea typeface="+mn-ea"/>
                <a:cs typeface="+mn-cs"/>
                <a:sym typeface="Avenir Roman"/>
              </a:rPr>
              <a:t>And smoking 15 cigarettes a day.</a:t>
            </a:r>
            <a:r>
              <a:rPr lang="en-GB" dirty="0">
                <a:effectLst/>
              </a:rPr>
              <a:t> </a:t>
            </a:r>
          </a:p>
          <a:p>
            <a:endParaRPr lang="en-GB" dirty="0">
              <a:effectLst/>
            </a:endParaRPr>
          </a:p>
          <a:p>
            <a:r>
              <a:rPr lang="en-GB" dirty="0">
                <a:effectLst/>
              </a:rPr>
              <a:t>So we ought to be risk assessing loneliness as a real risk to peoples’ health. It can be argued that ignoring this can be seen as a safeguarding issue (or at least should be).</a:t>
            </a:r>
            <a:endParaRPr lang="en-US" dirty="0"/>
          </a:p>
        </p:txBody>
      </p:sp>
    </p:spTree>
    <p:extLst>
      <p:ext uri="{BB962C8B-B14F-4D97-AF65-F5344CB8AC3E}">
        <p14:creationId xmlns:p14="http://schemas.microsoft.com/office/powerpoint/2010/main" val="3467419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r>
              <a:rPr lang="en-US" sz="2400" dirty="0">
                <a:effectLst/>
                <a:latin typeface="+mn-lt"/>
                <a:ea typeface="+mn-ea"/>
                <a:cs typeface="+mn-cs"/>
                <a:sym typeface="Avenir Roman"/>
              </a:rPr>
              <a:t>Mother Teresa summed it up with her quote:</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 most terrible poverty is loneliness, and the feeling of being unloved”</a:t>
            </a:r>
            <a:r>
              <a:rPr lang="en-GB" sz="1200" dirty="0">
                <a:effectLst/>
              </a:rPr>
              <a:t> </a:t>
            </a:r>
          </a:p>
          <a:p>
            <a:endParaRPr lang="en-GB" sz="1200" dirty="0">
              <a:effectLst/>
              <a:latin typeface="Arial"/>
              <a:ea typeface="Arial"/>
              <a:cs typeface="Arial"/>
              <a:sym typeface="Arial"/>
            </a:endParaRPr>
          </a:p>
          <a:p>
            <a:endParaRPr sz="1200" dirty="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effectLst/>
                <a:latin typeface="+mn-lt"/>
                <a:ea typeface="+mn-ea"/>
                <a:cs typeface="+mn-cs"/>
                <a:sym typeface="Avenir Roman"/>
              </a:rPr>
              <a:t>Gigs are great if you love loud music, crowds, and flashing lights.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What if you don’t?</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 important thing about Gig Buddies is that we find out what peoples’ ‘Gig’ is – that could be going to theatres, museums, church, sports matches – anything.</a:t>
            </a:r>
            <a:r>
              <a:rPr lang="en-GB" dirty="0">
                <a:effectLst/>
              </a:rPr>
              <a:t> </a:t>
            </a:r>
            <a:endParaRPr lang="en-US" dirty="0"/>
          </a:p>
        </p:txBody>
      </p:sp>
    </p:spTree>
    <p:extLst>
      <p:ext uri="{BB962C8B-B14F-4D97-AF65-F5344CB8AC3E}">
        <p14:creationId xmlns:p14="http://schemas.microsoft.com/office/powerpoint/2010/main" val="363153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a:spLocks noGrp="1" noRot="1" noChangeAspect="1"/>
          </p:cNvSpPr>
          <p:nvPr>
            <p:ph type="sldImg"/>
          </p:nvPr>
        </p:nvSpPr>
        <p:spPr>
          <a:prstGeom prst="rect">
            <a:avLst/>
          </a:prstGeom>
        </p:spPr>
        <p:txBody>
          <a:bodyPr/>
          <a:lstStyle/>
          <a:p>
            <a:pPr lvl="0"/>
            <a:endParaRPr/>
          </a:p>
        </p:txBody>
      </p:sp>
      <p:sp>
        <p:nvSpPr>
          <p:cNvPr id="13" name="Shape 13"/>
          <p:cNvSpPr>
            <a:spLocks noGrp="1"/>
          </p:cNvSpPr>
          <p:nvPr>
            <p:ph type="body" sz="quarter" idx="1"/>
          </p:nvPr>
        </p:nvSpPr>
        <p:spPr>
          <a:prstGeom prst="rect">
            <a:avLst/>
          </a:prstGeom>
        </p:spPr>
        <p:txBody>
          <a:bodyPr/>
          <a:lstStyle/>
          <a:p>
            <a:pPr lvl="0" defTabSz="914400">
              <a:lnSpc>
                <a:spcPct val="100000"/>
              </a:lnSpc>
              <a:spcBef>
                <a:spcPts val="400"/>
              </a:spcBef>
              <a:defRPr sz="1800"/>
            </a:pPr>
            <a:r>
              <a:rPr lang="en-GB" sz="1200" dirty="0">
                <a:latin typeface="Arial"/>
                <a:ea typeface="Arial"/>
                <a:cs typeface="Arial"/>
                <a:sym typeface="Arial"/>
              </a:rPr>
              <a:t>Contact details for:</a:t>
            </a:r>
          </a:p>
          <a:p>
            <a:pPr lvl="0" defTabSz="914400">
              <a:lnSpc>
                <a:spcPct val="100000"/>
              </a:lnSpc>
              <a:spcBef>
                <a:spcPts val="400"/>
              </a:spcBef>
              <a:defRPr sz="1800"/>
            </a:pPr>
            <a:r>
              <a:rPr lang="en-GB" sz="1200" dirty="0">
                <a:latin typeface="Arial"/>
                <a:ea typeface="Arial"/>
                <a:cs typeface="Arial"/>
                <a:sym typeface="Arial"/>
              </a:rPr>
              <a:t>Paul Richards – Charity Director</a:t>
            </a:r>
          </a:p>
          <a:p>
            <a:pPr lvl="0" defTabSz="914400">
              <a:lnSpc>
                <a:spcPct val="100000"/>
              </a:lnSpc>
              <a:spcBef>
                <a:spcPts val="400"/>
              </a:spcBef>
              <a:defRPr sz="1800"/>
            </a:pPr>
            <a:r>
              <a:rPr lang="en-GB" sz="1200" dirty="0" err="1">
                <a:latin typeface="Arial"/>
                <a:ea typeface="Arial"/>
                <a:cs typeface="Arial"/>
                <a:sym typeface="Arial"/>
              </a:rPr>
              <a:t>Harri</a:t>
            </a:r>
            <a:r>
              <a:rPr lang="en-GB" sz="1200" dirty="0">
                <a:latin typeface="Arial"/>
                <a:ea typeface="Arial"/>
                <a:cs typeface="Arial"/>
                <a:sym typeface="Arial"/>
              </a:rPr>
              <a:t> Oliver – Project Co-ordinator</a:t>
            </a:r>
            <a:endParaRPr sz="1200" dirty="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Here’s some buddies in action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wide range of people doing a wide range of different things, regularly.</a:t>
            </a:r>
          </a:p>
          <a:p>
            <a:r>
              <a:rPr lang="en-GB" sz="1200" kern="1200" dirty="0">
                <a:solidFill>
                  <a:schemeClr val="tx1"/>
                </a:solidFill>
                <a:effectLst/>
                <a:latin typeface="+mn-lt"/>
                <a:ea typeface="+mn-ea"/>
                <a:cs typeface="+mn-cs"/>
              </a:rPr>
              <a:t>We’ve got around 100 pairs of buddies going out to mainstream events across Sussex every month.</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95D61AD-0601-3E4F-9480-392A80B5F575}" type="slidenum">
              <a:rPr lang="en-GB" smtClean="0"/>
              <a:t>20</a:t>
            </a:fld>
            <a:endParaRPr lang="en-GB"/>
          </a:p>
        </p:txBody>
      </p:sp>
    </p:spTree>
    <p:extLst>
      <p:ext uri="{BB962C8B-B14F-4D97-AF65-F5344CB8AC3E}">
        <p14:creationId xmlns:p14="http://schemas.microsoft.com/office/powerpoint/2010/main" val="105268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an interview between </a:t>
            </a:r>
            <a:r>
              <a:rPr lang="en-US" dirty="0" err="1"/>
              <a:t>Harri</a:t>
            </a:r>
            <a:r>
              <a:rPr lang="en-US" dirty="0"/>
              <a:t> and Dean, a man with a learning disability who lives in </a:t>
            </a:r>
            <a:r>
              <a:rPr lang="en-US" dirty="0" err="1"/>
              <a:t>Eastbourne</a:t>
            </a:r>
            <a:r>
              <a:rPr lang="en-US" dirty="0"/>
              <a:t>.</a:t>
            </a:r>
          </a:p>
        </p:txBody>
      </p:sp>
    </p:spTree>
    <p:extLst>
      <p:ext uri="{BB962C8B-B14F-4D97-AF65-F5344CB8AC3E}">
        <p14:creationId xmlns:p14="http://schemas.microsoft.com/office/powerpoint/2010/main" val="2945393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Such has been the interest in our work though that we’ve been asked to support other organisations in the UK to replicate our work.</a:t>
            </a:r>
          </a:p>
          <a:p>
            <a:endParaRPr lang="en-GB" baseline="0" dirty="0"/>
          </a:p>
          <a:p>
            <a:pPr marL="0" marR="0" lvl="0" indent="0" defTabSz="457200" eaLnBrk="1" fontAlgn="auto" latinLnBrk="0" hangingPunct="1">
              <a:lnSpc>
                <a:spcPct val="125000"/>
              </a:lnSpc>
              <a:spcBef>
                <a:spcPts val="0"/>
              </a:spcBef>
              <a:spcAft>
                <a:spcPts val="0"/>
              </a:spcAft>
              <a:buClrTx/>
              <a:buSzTx/>
              <a:buFontTx/>
              <a:buNone/>
              <a:tabLst/>
              <a:defRPr/>
            </a:pPr>
            <a:r>
              <a:rPr lang="en-GB" dirty="0"/>
              <a:t>This</a:t>
            </a:r>
            <a:r>
              <a:rPr lang="en-GB" baseline="0" dirty="0"/>
              <a:t> is a rather depressing image. It’s a heat-map showing you how far you are away from a McDonalds outlet anywhere in the UK.</a:t>
            </a:r>
          </a:p>
          <a:p>
            <a:endParaRPr lang="en-GB" baseline="0" dirty="0"/>
          </a:p>
          <a:p>
            <a:r>
              <a:rPr lang="en-GB" baseline="0" dirty="0"/>
              <a:t>But it does make us think that maybe one day we could create a much more positive version showing Gig Buddies style projects across the UK! (and maybe in more places overseas too)</a:t>
            </a:r>
            <a:endParaRPr lang="en-GB" dirty="0"/>
          </a:p>
        </p:txBody>
      </p:sp>
    </p:spTree>
    <p:extLst>
      <p:ext uri="{BB962C8B-B14F-4D97-AF65-F5344CB8AC3E}">
        <p14:creationId xmlns:p14="http://schemas.microsoft.com/office/powerpoint/2010/main" val="2896296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mn-lt"/>
                <a:ea typeface="+mn-ea"/>
                <a:cs typeface="+mn-cs"/>
                <a:sym typeface="Avenir Roman"/>
              </a:rPr>
              <a:t>So far we’ve worked with organisations in various parts of the UK, and in Australia and there are more planned.</a:t>
            </a:r>
          </a:p>
          <a:p>
            <a:r>
              <a:rPr lang="en-US" sz="2400" dirty="0">
                <a:effectLst/>
                <a:latin typeface="+mn-lt"/>
                <a:ea typeface="+mn-ea"/>
                <a:cs typeface="+mn-cs"/>
                <a:sym typeface="Avenir Roman"/>
              </a:rPr>
              <a:t> </a:t>
            </a:r>
            <a:endParaRPr lang="en-GB" sz="2400" dirty="0">
              <a:effectLst/>
              <a:latin typeface="+mn-lt"/>
              <a:ea typeface="+mn-ea"/>
              <a:cs typeface="+mn-cs"/>
              <a:sym typeface="Avenir Roman"/>
            </a:endParaRPr>
          </a:p>
          <a:p>
            <a:endParaRPr lang="en-GB" dirty="0">
              <a:effectLst/>
            </a:endParaRPr>
          </a:p>
        </p:txBody>
      </p:sp>
    </p:spTree>
    <p:extLst>
      <p:ext uri="{BB962C8B-B14F-4D97-AF65-F5344CB8AC3E}">
        <p14:creationId xmlns:p14="http://schemas.microsoft.com/office/powerpoint/2010/main" val="1723976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mn-lt"/>
                <a:ea typeface="+mn-ea"/>
                <a:cs typeface="+mn-cs"/>
                <a:sym typeface="Avenir Roman"/>
              </a:rPr>
              <a:t>A photo that sums Gig Buddies up. Two buddies in a pub, eating pizza, chatting about their shared love of Heavy Metal and planning what gig to go to next.</a:t>
            </a:r>
            <a:endParaRPr lang="en-US" dirty="0"/>
          </a:p>
        </p:txBody>
      </p:sp>
    </p:spTree>
    <p:extLst>
      <p:ext uri="{BB962C8B-B14F-4D97-AF65-F5344CB8AC3E}">
        <p14:creationId xmlns:p14="http://schemas.microsoft.com/office/powerpoint/2010/main" val="2035800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lvl="0" defTabSz="914400">
              <a:lnSpc>
                <a:spcPct val="100000"/>
              </a:lnSpc>
              <a:spcBef>
                <a:spcPts val="400"/>
              </a:spcBef>
              <a:defRPr sz="1800"/>
            </a:pPr>
            <a:r>
              <a:rPr lang="en-GB" sz="1200" dirty="0">
                <a:latin typeface="Arial"/>
                <a:ea typeface="Arial"/>
                <a:cs typeface="Arial"/>
                <a:sym typeface="Arial"/>
              </a:rPr>
              <a:t>Maybe the approach to our work can be summed up succinctly be a great punk. John </a:t>
            </a:r>
            <a:r>
              <a:rPr lang="en-GB" sz="1200" dirty="0" err="1">
                <a:latin typeface="Arial"/>
                <a:ea typeface="Arial"/>
                <a:cs typeface="Arial"/>
                <a:sym typeface="Arial"/>
              </a:rPr>
              <a:t>Lydon</a:t>
            </a:r>
            <a:r>
              <a:rPr lang="en-GB" sz="1200" dirty="0">
                <a:latin typeface="Arial"/>
                <a:ea typeface="Arial"/>
                <a:cs typeface="Arial"/>
                <a:sym typeface="Arial"/>
              </a:rPr>
              <a:t>.</a:t>
            </a:r>
          </a:p>
          <a:p>
            <a:pPr lvl="0" defTabSz="914400">
              <a:lnSpc>
                <a:spcPct val="100000"/>
              </a:lnSpc>
              <a:spcBef>
                <a:spcPts val="400"/>
              </a:spcBef>
              <a:defRPr sz="1800"/>
            </a:pPr>
            <a:endParaRPr lang="en-GB" sz="1200" dirty="0">
              <a:latin typeface="Arial"/>
              <a:ea typeface="Arial"/>
              <a:cs typeface="Arial"/>
              <a:sym typeface="Arial"/>
            </a:endParaRPr>
          </a:p>
          <a:p>
            <a:pPr lvl="0" defTabSz="914400">
              <a:lnSpc>
                <a:spcPct val="100000"/>
              </a:lnSpc>
              <a:spcBef>
                <a:spcPts val="400"/>
              </a:spcBef>
              <a:defRPr sz="1800"/>
            </a:pPr>
            <a:r>
              <a:rPr lang="en-GB" sz="1200" dirty="0">
                <a:latin typeface="Arial"/>
                <a:ea typeface="Arial"/>
                <a:cs typeface="Arial"/>
                <a:sym typeface="Arial"/>
              </a:rPr>
              <a:t>It’s just about loving everybody properly.</a:t>
            </a:r>
            <a:endParaRPr sz="1200" dirty="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a:spLocks noGrp="1" noRot="1" noChangeAspect="1"/>
          </p:cNvSpPr>
          <p:nvPr>
            <p:ph type="sldImg"/>
          </p:nvPr>
        </p:nvSpPr>
        <p:spPr>
          <a:prstGeom prst="rect">
            <a:avLst/>
          </a:prstGeom>
        </p:spPr>
        <p:txBody>
          <a:bodyPr/>
          <a:lstStyle/>
          <a:p>
            <a:pPr lvl="0"/>
            <a:endParaRPr/>
          </a:p>
        </p:txBody>
      </p:sp>
      <p:sp>
        <p:nvSpPr>
          <p:cNvPr id="13" name="Shape 13"/>
          <p:cNvSpPr>
            <a:spLocks noGrp="1"/>
          </p:cNvSpPr>
          <p:nvPr>
            <p:ph type="body" sz="quarter" idx="1"/>
          </p:nvPr>
        </p:nvSpPr>
        <p:spPr>
          <a:prstGeom prst="rect">
            <a:avLst/>
          </a:prstGeom>
        </p:spPr>
        <p:txBody>
          <a:bodyPr/>
          <a:lstStyle/>
          <a:p>
            <a:pPr lvl="0" defTabSz="914400">
              <a:lnSpc>
                <a:spcPct val="100000"/>
              </a:lnSpc>
              <a:spcBef>
                <a:spcPts val="400"/>
              </a:spcBef>
              <a:defRPr sz="1800"/>
            </a:pPr>
            <a:r>
              <a:rPr lang="en-GB" sz="1200" dirty="0">
                <a:latin typeface="Arial"/>
                <a:ea typeface="Arial"/>
                <a:cs typeface="Arial"/>
                <a:sym typeface="Arial"/>
              </a:rPr>
              <a:t>And if you want to be a volunteer yourselves please do drop us a line.</a:t>
            </a:r>
            <a:endParaRPr sz="1200" dirty="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a:spLocks noGrp="1" noRot="1" noChangeAspect="1"/>
          </p:cNvSpPr>
          <p:nvPr>
            <p:ph type="sldImg"/>
          </p:nvPr>
        </p:nvSpPr>
        <p:spPr>
          <a:prstGeom prst="rect">
            <a:avLst/>
          </a:prstGeom>
        </p:spPr>
        <p:txBody>
          <a:bodyPr/>
          <a:lstStyle/>
          <a:p>
            <a:pPr lvl="0"/>
            <a:endParaRPr/>
          </a:p>
        </p:txBody>
      </p:sp>
      <p:sp>
        <p:nvSpPr>
          <p:cNvPr id="13" name="Shape 13"/>
          <p:cNvSpPr>
            <a:spLocks noGrp="1"/>
          </p:cNvSpPr>
          <p:nvPr>
            <p:ph type="body" sz="quarter" idx="1"/>
          </p:nvPr>
        </p:nvSpPr>
        <p:spPr>
          <a:prstGeom prst="rect">
            <a:avLst/>
          </a:prstGeom>
        </p:spPr>
        <p:txBody>
          <a:bodyPr/>
          <a:lstStyle/>
          <a:p>
            <a:r>
              <a:rPr lang="en-US" sz="2400" dirty="0">
                <a:effectLst/>
                <a:latin typeface="+mn-lt"/>
                <a:ea typeface="+mn-ea"/>
                <a:cs typeface="+mn-cs"/>
                <a:sym typeface="Avenir Roman"/>
              </a:rPr>
              <a:t>Imagine if you had to leave every night out at half past nine?</a:t>
            </a:r>
          </a:p>
          <a:p>
            <a:r>
              <a:rPr lang="en-US" sz="2400" dirty="0">
                <a:effectLst/>
                <a:latin typeface="+mn-lt"/>
                <a:ea typeface="+mn-ea"/>
                <a:cs typeface="+mn-cs"/>
                <a:sym typeface="Avenir Roman"/>
              </a:rPr>
              <a:t>We know that going out and having an active social life is so important – it’s where you watch your </a:t>
            </a:r>
            <a:r>
              <a:rPr lang="en-US" sz="2400" dirty="0" err="1">
                <a:effectLst/>
                <a:latin typeface="+mn-lt"/>
                <a:ea typeface="+mn-ea"/>
                <a:cs typeface="+mn-cs"/>
                <a:sym typeface="Avenir Roman"/>
              </a:rPr>
              <a:t>favourite</a:t>
            </a:r>
            <a:r>
              <a:rPr lang="en-US" sz="2400" dirty="0">
                <a:effectLst/>
                <a:latin typeface="+mn-lt"/>
                <a:ea typeface="+mn-ea"/>
                <a:cs typeface="+mn-cs"/>
                <a:sym typeface="Avenir Roman"/>
              </a:rPr>
              <a:t> bands, meet your friends and feel connected.</a:t>
            </a:r>
            <a:endParaRPr lang="en-GB" sz="2400" dirty="0">
              <a:effectLst/>
              <a:latin typeface="+mn-lt"/>
              <a:ea typeface="+mn-ea"/>
              <a:cs typeface="+mn-cs"/>
              <a:sym typeface="Avenir Roman"/>
            </a:endParaRPr>
          </a:p>
          <a:p>
            <a:r>
              <a:rPr lang="en-US" sz="2400" dirty="0">
                <a:effectLst/>
                <a:latin typeface="+mn-lt"/>
                <a:ea typeface="+mn-ea"/>
                <a:cs typeface="+mn-cs"/>
                <a:sym typeface="Avenir Roman"/>
              </a:rPr>
              <a:t>Sadly for many people with learning disabilities the evening finishes around 9pm (if you’re lucky) due to staff working inflexible support shifts.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This is what drives our work as a charity</a:t>
            </a:r>
            <a:r>
              <a:rPr lang="en-GB" sz="1200" dirty="0">
                <a:effectLst/>
              </a:rPr>
              <a:t> </a:t>
            </a:r>
            <a:endParaRPr sz="1200" dirty="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C45E748E-C54E-0E47-81AA-7D803D358FDA}" type="slidenum">
              <a:rPr lang="en-US"/>
              <a:pPr/>
              <a:t>4</a:t>
            </a:fld>
            <a:endParaRPr lang="en-US"/>
          </a:p>
        </p:txBody>
      </p:sp>
      <p:sp>
        <p:nvSpPr>
          <p:cNvPr id="19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2400" dirty="0">
                <a:effectLst/>
                <a:latin typeface="+mn-lt"/>
                <a:ea typeface="+mn-ea"/>
                <a:cs typeface="+mn-cs"/>
                <a:sym typeface="Avenir Roman"/>
              </a:rPr>
              <a:t>Before we started Gig Buddies we did some research through Brighton University. We wanted to find out what was getting in the way of people with learning disabilities going out in the evening. These were:</a:t>
            </a:r>
            <a:endParaRPr lang="en-GB" sz="2400" dirty="0">
              <a:effectLst/>
              <a:latin typeface="+mn-lt"/>
              <a:ea typeface="+mn-ea"/>
              <a:cs typeface="+mn-cs"/>
              <a:sym typeface="Avenir Roman"/>
            </a:endParaRPr>
          </a:p>
          <a:p>
            <a:pPr marL="342900" lvl="0" indent="-342900">
              <a:buFont typeface="Arial"/>
              <a:buChar char="•"/>
            </a:pPr>
            <a:r>
              <a:rPr lang="en-US" sz="2400" dirty="0">
                <a:effectLst/>
                <a:latin typeface="+mn-lt"/>
                <a:ea typeface="+mn-ea"/>
                <a:cs typeface="+mn-cs"/>
                <a:sym typeface="Avenir Roman"/>
              </a:rPr>
              <a:t>They need support</a:t>
            </a:r>
            <a:endParaRPr lang="en-GB" sz="2400" dirty="0">
              <a:effectLst/>
              <a:latin typeface="+mn-lt"/>
              <a:ea typeface="+mn-ea"/>
              <a:cs typeface="+mn-cs"/>
              <a:sym typeface="Avenir Roman"/>
            </a:endParaRPr>
          </a:p>
          <a:p>
            <a:pPr marL="342900" lvl="0" indent="-342900">
              <a:buFont typeface="Arial"/>
              <a:buChar char="•"/>
            </a:pPr>
            <a:r>
              <a:rPr lang="en-US" sz="2400" dirty="0">
                <a:effectLst/>
                <a:latin typeface="+mn-lt"/>
                <a:ea typeface="+mn-ea"/>
                <a:cs typeface="+mn-cs"/>
                <a:sym typeface="Avenir Roman"/>
              </a:rPr>
              <a:t>They’re worried about keeping safe</a:t>
            </a:r>
            <a:endParaRPr lang="en-GB" sz="2400" dirty="0">
              <a:effectLst/>
              <a:latin typeface="+mn-lt"/>
              <a:ea typeface="+mn-ea"/>
              <a:cs typeface="+mn-cs"/>
              <a:sym typeface="Avenir Roman"/>
            </a:endParaRPr>
          </a:p>
          <a:p>
            <a:pPr marL="342900" lvl="0" indent="-342900">
              <a:buFont typeface="Arial"/>
              <a:buChar char="•"/>
            </a:pPr>
            <a:r>
              <a:rPr lang="en-US" sz="2400" dirty="0">
                <a:effectLst/>
                <a:latin typeface="+mn-lt"/>
                <a:ea typeface="+mn-ea"/>
                <a:cs typeface="+mn-cs"/>
                <a:sym typeface="Avenir Roman"/>
              </a:rPr>
              <a:t>Not having the confidence or motivation</a:t>
            </a:r>
            <a:endParaRPr lang="en-GB" sz="2400" dirty="0">
              <a:effectLst/>
              <a:latin typeface="+mn-lt"/>
              <a:ea typeface="+mn-ea"/>
              <a:cs typeface="+mn-cs"/>
              <a:sym typeface="Avenir Roman"/>
            </a:endParaRPr>
          </a:p>
          <a:p>
            <a:pPr marL="342900" lvl="0" indent="-342900">
              <a:buFont typeface="Arial"/>
              <a:buChar char="•"/>
            </a:pPr>
            <a:r>
              <a:rPr lang="en-US" sz="2400" dirty="0">
                <a:effectLst/>
                <a:latin typeface="+mn-lt"/>
                <a:ea typeface="+mn-ea"/>
                <a:cs typeface="+mn-cs"/>
                <a:sym typeface="Avenir Roman"/>
              </a:rPr>
              <a:t>Not having anyone to go with</a:t>
            </a:r>
            <a:endParaRPr lang="en-GB" sz="2400" dirty="0">
              <a:effectLst/>
              <a:latin typeface="+mn-lt"/>
              <a:ea typeface="+mn-ea"/>
              <a:cs typeface="+mn-cs"/>
              <a:sym typeface="Avenir Roman"/>
            </a:endParaRPr>
          </a:p>
          <a:p>
            <a:pPr marL="342900" lvl="0" indent="-342900">
              <a:buFont typeface="Arial"/>
              <a:buChar char="•"/>
            </a:pPr>
            <a:r>
              <a:rPr lang="en-US" sz="2400" dirty="0">
                <a:effectLst/>
                <a:latin typeface="+mn-lt"/>
                <a:ea typeface="+mn-ea"/>
                <a:cs typeface="+mn-cs"/>
                <a:sym typeface="Avenir Roman"/>
              </a:rPr>
              <a:t>No knowing what’s going on locally</a:t>
            </a:r>
            <a:endParaRPr lang="en-GB" sz="2400" dirty="0">
              <a:effectLst/>
              <a:latin typeface="+mn-lt"/>
              <a:ea typeface="+mn-ea"/>
              <a:cs typeface="+mn-cs"/>
              <a:sym typeface="Avenir Roman"/>
            </a:endParaRPr>
          </a:p>
          <a:p>
            <a:pPr marL="342900" lvl="0" indent="-342900">
              <a:buFont typeface="Arial"/>
              <a:buChar char="•"/>
            </a:pPr>
            <a:r>
              <a:rPr lang="en-US" sz="2400" dirty="0">
                <a:effectLst/>
                <a:latin typeface="+mn-lt"/>
                <a:ea typeface="+mn-ea"/>
                <a:cs typeface="+mn-cs"/>
                <a:sym typeface="Avenir Roman"/>
              </a:rPr>
              <a:t>Needing support with transport</a:t>
            </a:r>
            <a:endParaRPr lang="en-GB" sz="2400" dirty="0">
              <a:effectLst/>
              <a:latin typeface="+mn-lt"/>
              <a:ea typeface="+mn-ea"/>
              <a:cs typeface="+mn-cs"/>
              <a:sym typeface="Avenir Roman"/>
            </a:endParaRPr>
          </a:p>
          <a:p>
            <a:pPr marL="342900" lvl="0" indent="-342900">
              <a:buFont typeface="Arial"/>
              <a:buChar char="•"/>
            </a:pPr>
            <a:endParaRPr lang="en-GB" sz="2400" dirty="0">
              <a:effectLst/>
              <a:latin typeface="+mn-lt"/>
              <a:ea typeface="+mn-ea"/>
              <a:cs typeface="+mn-cs"/>
              <a:sym typeface="Avenir Roman"/>
            </a:endParaRPr>
          </a:p>
          <a:p>
            <a:pPr marL="0" lvl="0" indent="0">
              <a:buFont typeface="Arial"/>
              <a:buNone/>
            </a:pPr>
            <a:r>
              <a:rPr lang="en-US" sz="2400" dirty="0">
                <a:effectLst/>
                <a:latin typeface="+mn-lt"/>
                <a:ea typeface="+mn-ea"/>
                <a:cs typeface="+mn-cs"/>
                <a:sym typeface="Avenir Roman"/>
              </a:rPr>
              <a:t>We also found that people had an absolute desire to go out and be active in the evenings.</a:t>
            </a:r>
            <a:endParaRPr lang="en-GB" sz="2400" dirty="0">
              <a:effectLst/>
              <a:latin typeface="+mn-lt"/>
              <a:ea typeface="+mn-ea"/>
              <a:cs typeface="+mn-cs"/>
              <a:sym typeface="Avenir Roman"/>
            </a:endParaRPr>
          </a:p>
          <a:p>
            <a:pPr marL="342900" indent="-342900">
              <a:buFont typeface="Arial"/>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noRot="1" noChangeAspect="1"/>
          </p:cNvSpPr>
          <p:nvPr>
            <p:ph type="sldImg"/>
          </p:nvPr>
        </p:nvSpPr>
        <p:spPr>
          <a:prstGeom prst="rect">
            <a:avLst/>
          </a:prstGeom>
        </p:spPr>
        <p:txBody>
          <a:bodyPr/>
          <a:lstStyle/>
          <a:p>
            <a:pPr lvl="0"/>
            <a:endParaRPr/>
          </a:p>
        </p:txBody>
      </p:sp>
      <p:sp>
        <p:nvSpPr>
          <p:cNvPr id="81" name="Shape 81"/>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r>
              <a:rPr lang="en-US" sz="1200" dirty="0">
                <a:effectLst/>
                <a:latin typeface="Arial"/>
                <a:ea typeface="Arial"/>
                <a:cs typeface="Arial"/>
                <a:sym typeface="Arial"/>
              </a:rPr>
              <a:t>Loneliness in the UK.</a:t>
            </a:r>
            <a:endParaRPr lang="en-GB" sz="1200" dirty="0">
              <a:effectLst/>
              <a:latin typeface="Arial"/>
              <a:ea typeface="Arial"/>
              <a:cs typeface="Arial"/>
              <a:sym typeface="Arial"/>
            </a:endParaRPr>
          </a:p>
          <a:p>
            <a:r>
              <a:rPr lang="en-US" sz="1200" dirty="0">
                <a:effectLst/>
                <a:latin typeface="Arial"/>
                <a:ea typeface="Arial"/>
                <a:cs typeface="Arial"/>
                <a:sym typeface="Arial"/>
              </a:rPr>
              <a:t>This is a picture of the crowd at Glastonbury Festival. Imagine if that crowd were made up of people with learning disabilities.</a:t>
            </a:r>
            <a:endParaRPr lang="en-GB" sz="1200" dirty="0">
              <a:effectLst/>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noRot="1" noChangeAspect="1"/>
          </p:cNvSpPr>
          <p:nvPr>
            <p:ph type="sldImg"/>
          </p:nvPr>
        </p:nvSpPr>
        <p:spPr>
          <a:prstGeom prst="rect">
            <a:avLst/>
          </a:prstGeom>
        </p:spPr>
        <p:txBody>
          <a:bodyPr/>
          <a:lstStyle/>
          <a:p>
            <a:pPr lvl="0"/>
            <a:endParaRPr/>
          </a:p>
        </p:txBody>
      </p:sp>
      <p:sp>
        <p:nvSpPr>
          <p:cNvPr id="90" name="Shape 90"/>
          <p:cNvSpPr>
            <a:spLocks noGrp="1"/>
          </p:cNvSpPr>
          <p:nvPr>
            <p:ph type="body" sz="quarter" idx="1"/>
          </p:nvPr>
        </p:nvSpPr>
        <p:spPr>
          <a:prstGeom prst="rect">
            <a:avLst/>
          </a:prstGeom>
        </p:spPr>
        <p:txBody>
          <a:bodyPr/>
          <a:lstStyle/>
          <a:p>
            <a:r>
              <a:rPr lang="en-US" sz="2400" dirty="0">
                <a:effectLst/>
                <a:latin typeface="+mn-lt"/>
                <a:ea typeface="+mn-ea"/>
                <a:cs typeface="+mn-cs"/>
                <a:sym typeface="Avenir Roman"/>
              </a:rPr>
              <a:t>If it was about half of them wouldn’t be there.</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This is just about not being able to ‘Stay Up Late’ – it’s about being able to get out at all!</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These statistics came from the Learning Disability Coalition who surveyed people with learning disabilities, and their families, to find out about the impact of government funding cuts. (That was in 2010 and we’ve seen lots more cuts since then):</a:t>
            </a:r>
            <a:endParaRPr lang="en-GB" sz="2400" dirty="0">
              <a:effectLst/>
              <a:latin typeface="+mn-lt"/>
              <a:ea typeface="+mn-ea"/>
              <a:cs typeface="+mn-cs"/>
              <a:sym typeface="Avenir Roman"/>
            </a:endParaRPr>
          </a:p>
          <a:p>
            <a:pPr lvl="0"/>
            <a:r>
              <a:rPr lang="en-US" sz="2400" dirty="0">
                <a:effectLst/>
                <a:latin typeface="+mn-lt"/>
                <a:ea typeface="+mn-ea"/>
                <a:cs typeface="+mn-cs"/>
                <a:sym typeface="Avenir Roman"/>
              </a:rPr>
              <a:t>47% of people said they spent most time at home.</a:t>
            </a:r>
            <a:endParaRPr lang="en-GB" sz="2400" dirty="0">
              <a:effectLst/>
              <a:latin typeface="+mn-lt"/>
              <a:ea typeface="+mn-ea"/>
              <a:cs typeface="+mn-cs"/>
              <a:sym typeface="Avenir Roman"/>
            </a:endParaRPr>
          </a:p>
          <a:p>
            <a:pPr lvl="0"/>
            <a:r>
              <a:rPr lang="en-US" sz="2400" dirty="0">
                <a:effectLst/>
                <a:latin typeface="+mn-lt"/>
                <a:ea typeface="+mn-ea"/>
                <a:cs typeface="+mn-cs"/>
                <a:sym typeface="Avenir Roman"/>
              </a:rPr>
              <a:t>51% said they feel lonely.</a:t>
            </a:r>
            <a:endParaRPr lang="en-GB" sz="2400" dirty="0">
              <a:effectLst/>
              <a:latin typeface="+mn-lt"/>
              <a:ea typeface="+mn-ea"/>
              <a:cs typeface="+mn-cs"/>
              <a:sym typeface="Avenir Roman"/>
            </a:endParaRPr>
          </a:p>
          <a:p>
            <a:pPr lvl="0"/>
            <a:r>
              <a:rPr lang="en-US" sz="2400" dirty="0">
                <a:effectLst/>
                <a:latin typeface="+mn-lt"/>
                <a:ea typeface="+mn-ea"/>
                <a:cs typeface="+mn-cs"/>
                <a:sym typeface="Avenir Roman"/>
              </a:rPr>
              <a:t>64% said they don’t see their friends.</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There are 1.4 million people with a learning disability in the UK.</a:t>
            </a:r>
            <a:endParaRPr lang="en-GB" sz="2400" dirty="0">
              <a:effectLst/>
              <a:latin typeface="+mn-lt"/>
              <a:ea typeface="+mn-ea"/>
              <a:cs typeface="+mn-cs"/>
              <a:sym typeface="Avenir Roman"/>
            </a:endParaRPr>
          </a:p>
          <a:p>
            <a:r>
              <a:rPr lang="en-US" sz="2400" dirty="0">
                <a:effectLst/>
                <a:latin typeface="+mn-lt"/>
                <a:ea typeface="+mn-ea"/>
                <a:cs typeface="+mn-cs"/>
                <a:sym typeface="Avenir Roman"/>
              </a:rPr>
              <a:t>There are 6.5 million people in the US and around 200 million worldwide.</a:t>
            </a:r>
            <a:endParaRPr lang="en-GB" sz="2400" dirty="0">
              <a:effectLst/>
              <a:latin typeface="+mn-lt"/>
              <a:ea typeface="+mn-ea"/>
              <a:cs typeface="+mn-cs"/>
              <a:sym typeface="Avenir Roman"/>
            </a:endParaRPr>
          </a:p>
          <a:p>
            <a:r>
              <a:rPr lang="en-US" sz="2400" dirty="0">
                <a:effectLst/>
                <a:latin typeface="+mn-lt"/>
                <a:ea typeface="+mn-ea"/>
                <a:cs typeface="+mn-cs"/>
                <a:sym typeface="Avenir Roman"/>
              </a:rPr>
              <a:t>Our own recent survey suggested that up to 72% of people with learning disabilities can’t get out in the evening.</a:t>
            </a:r>
            <a:r>
              <a:rPr lang="en-GB" sz="1200" dirty="0">
                <a:effectLst/>
              </a:rPr>
              <a:t> </a:t>
            </a:r>
            <a:endParaRPr sz="1200" dirty="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effectLst/>
                <a:latin typeface="+mn-lt"/>
                <a:ea typeface="+mn-ea"/>
                <a:cs typeface="+mn-cs"/>
                <a:sym typeface="Avenir Roman"/>
              </a:rPr>
              <a:t>This slide says what Gig Buddies is about (using local authority and Care Act jargon!)</a:t>
            </a:r>
            <a:endParaRPr lang="en-GB" sz="2400" dirty="0">
              <a:effectLst/>
              <a:latin typeface="+mn-lt"/>
              <a:ea typeface="+mn-ea"/>
              <a:cs typeface="+mn-cs"/>
              <a:sym typeface="Avenir Roman"/>
            </a:endParaRPr>
          </a:p>
          <a:p>
            <a:r>
              <a:rPr lang="en-US" sz="2400" dirty="0">
                <a:effectLst/>
                <a:latin typeface="+mn-lt"/>
                <a:ea typeface="+mn-ea"/>
                <a:cs typeface="+mn-cs"/>
                <a:sym typeface="Avenir Roman"/>
              </a:rPr>
              <a:t>But probably makes no sense to people who aren’t social care professionals.</a:t>
            </a:r>
            <a:r>
              <a:rPr lang="en-GB" dirty="0">
                <a:effectLst/>
              </a:rPr>
              <a:t> </a:t>
            </a:r>
          </a:p>
          <a:p>
            <a:endParaRPr lang="en-GB" dirty="0">
              <a:effectLst/>
            </a:endParaRPr>
          </a:p>
          <a:p>
            <a:r>
              <a:rPr lang="en-GB" dirty="0">
                <a:effectLst/>
              </a:rPr>
              <a:t>We wouldn’t be able to engage with people with learning disabilities,</a:t>
            </a:r>
            <a:r>
              <a:rPr lang="en-GB" baseline="0" dirty="0">
                <a:effectLst/>
              </a:rPr>
              <a:t> and probably not potential volunteers either, if we used this kind of language.</a:t>
            </a:r>
          </a:p>
          <a:p>
            <a:r>
              <a:rPr lang="en-GB" baseline="0" dirty="0">
                <a:effectLst/>
              </a:rPr>
              <a:t>(Although it has to be acknowledged that this slide tends to make ‘commissioning types’ quite excited as it says a lot of the things that are mentioned in the Care Act. </a:t>
            </a:r>
            <a:endParaRPr lang="en-US" dirty="0"/>
          </a:p>
        </p:txBody>
      </p:sp>
    </p:spTree>
    <p:extLst>
      <p:ext uri="{BB962C8B-B14F-4D97-AF65-F5344CB8AC3E}">
        <p14:creationId xmlns:p14="http://schemas.microsoft.com/office/powerpoint/2010/main" val="418521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effectLst/>
                <a:latin typeface="+mn-lt"/>
                <a:ea typeface="+mn-ea"/>
                <a:cs typeface="+mn-cs"/>
                <a:sym typeface="Avenir Roman"/>
              </a:rPr>
              <a:t>We simply call the project Gig Buddies.</a:t>
            </a:r>
            <a:endParaRPr lang="en-US" dirty="0"/>
          </a:p>
        </p:txBody>
      </p:sp>
    </p:spTree>
    <p:extLst>
      <p:ext uri="{BB962C8B-B14F-4D97-AF65-F5344CB8AC3E}">
        <p14:creationId xmlns:p14="http://schemas.microsoft.com/office/powerpoint/2010/main" val="418521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all about linking up people with learning disabilities and/or autism with a volunteer so they can attend mainstream music and cultural events together as friends.</a:t>
            </a:r>
          </a:p>
          <a:p>
            <a:endParaRPr lang="en-US" dirty="0"/>
          </a:p>
          <a:p>
            <a:r>
              <a:rPr lang="en-US" dirty="0"/>
              <a:t>There are four main principles to Gig Buddies:</a:t>
            </a:r>
          </a:p>
          <a:p>
            <a:endParaRPr lang="en-US" dirty="0"/>
          </a:p>
          <a:p>
            <a:pPr marL="457200" indent="-457200">
              <a:buAutoNum type="arabicPeriod"/>
            </a:pPr>
            <a:r>
              <a:rPr lang="en-US" b="1" dirty="0"/>
              <a:t>Community Life </a:t>
            </a:r>
            <a:r>
              <a:rPr lang="en-US" dirty="0"/>
              <a:t>- It’s about meaningful participation in community life</a:t>
            </a:r>
          </a:p>
          <a:p>
            <a:pPr marL="457200" indent="-457200">
              <a:buAutoNum type="arabicPeriod"/>
            </a:pPr>
            <a:r>
              <a:rPr lang="en-US" b="1" dirty="0"/>
              <a:t>Mainstream Culture </a:t>
            </a:r>
            <a:r>
              <a:rPr lang="en-US" dirty="0"/>
              <a:t>- It’s about mainstream culture (not putting on separate events for people with learning disabilities)</a:t>
            </a:r>
          </a:p>
          <a:p>
            <a:pPr marL="457200" indent="-457200">
              <a:buAutoNum type="arabicPeriod"/>
            </a:pPr>
            <a:r>
              <a:rPr lang="en-US" b="1" dirty="0"/>
              <a:t>Leadership by people with learning disabilities </a:t>
            </a:r>
            <a:r>
              <a:rPr lang="en-US" dirty="0"/>
              <a:t>- People with learning disabilities are encouraged to take leadership in the project (both through the project oversight and their individual buddying relationships).</a:t>
            </a:r>
          </a:p>
          <a:p>
            <a:pPr marL="457200" indent="-457200">
              <a:buAutoNum type="arabicPeriod"/>
            </a:pPr>
            <a:r>
              <a:rPr lang="en-US" b="1" dirty="0"/>
              <a:t>Friendship</a:t>
            </a:r>
            <a:r>
              <a:rPr lang="en-US" dirty="0"/>
              <a:t> – It’s about friendship. You can’t pay to have friends in your life, and no paid for support service can replace the power of having somebody in your life who isn’t paid to be there for you.</a:t>
            </a:r>
          </a:p>
          <a:p>
            <a:pPr marL="457200" indent="-457200">
              <a:buAutoNum type="arabicPeriod"/>
            </a:pPr>
            <a:endParaRPr lang="en-US" dirty="0"/>
          </a:p>
        </p:txBody>
      </p:sp>
    </p:spTree>
    <p:extLst>
      <p:ext uri="{BB962C8B-B14F-4D97-AF65-F5344CB8AC3E}">
        <p14:creationId xmlns:p14="http://schemas.microsoft.com/office/powerpoint/2010/main" val="87776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 name="Shape 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26D434-9EA8-FB4D-A0FB-9B4D693A247D}" type="slidenum">
              <a:rPr lang="en-US"/>
              <a:pPr/>
              <a:t>‹#›</a:t>
            </a:fld>
            <a:endParaRPr lang="en-US"/>
          </a:p>
        </p:txBody>
      </p:sp>
    </p:spTree>
    <p:extLst>
      <p:ext uri="{BB962C8B-B14F-4D97-AF65-F5344CB8AC3E}">
        <p14:creationId xmlns:p14="http://schemas.microsoft.com/office/powerpoint/2010/main" val="244255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36997-A4D8-EB4A-8EFE-F8EEB957273D}" type="datetimeFigureOut">
              <a:rPr lang="en-US" smtClean="0"/>
              <a:t>8/8/2018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34C03C-0FE0-0C4E-952E-7982B8018090}" type="slidenum">
              <a:rPr lang="en-US" smtClean="0"/>
              <a:t>‹#›</a:t>
            </a:fld>
            <a:endParaRPr lang="en-US"/>
          </a:p>
        </p:txBody>
      </p:sp>
    </p:spTree>
    <p:extLst>
      <p:ext uri="{BB962C8B-B14F-4D97-AF65-F5344CB8AC3E}">
        <p14:creationId xmlns:p14="http://schemas.microsoft.com/office/powerpoint/2010/main" val="2347982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wall.jpg" descr="wall"/>
          <p:cNvPicPr/>
          <p:nvPr/>
        </p:nvPicPr>
        <p:blipFill>
          <a:blip r:embed="rId5">
            <a:extLst/>
          </a:blip>
          <a:stretch>
            <a:fillRect/>
          </a:stretch>
        </p:blipFill>
        <p:spPr>
          <a:xfrm>
            <a:off x="-3276600" y="0"/>
            <a:ext cx="15571788" cy="9653588"/>
          </a:xfrm>
          <a:prstGeom prst="rect">
            <a:avLst/>
          </a:prstGeom>
          <a:ln w="12700">
            <a:miter lim="400000"/>
          </a:ln>
        </p:spPr>
      </p:pic>
      <p:sp>
        <p:nvSpPr>
          <p:cNvPr id="3" name="Shape 3"/>
          <p:cNvSpPr>
            <a:spLocks noGrp="1"/>
          </p:cNvSpPr>
          <p:nvPr>
            <p:ph type="sldNum" sz="quarter" idx="2"/>
          </p:nvPr>
        </p:nvSpPr>
        <p:spPr>
          <a:xfrm>
            <a:off x="6553200" y="6248400"/>
            <a:ext cx="1905000" cy="288824"/>
          </a:xfrm>
          <a:prstGeom prst="rect">
            <a:avLst/>
          </a:prstGeom>
          <a:ln w="12700">
            <a:miter lim="400000"/>
          </a:ln>
        </p:spPr>
        <p:txBody>
          <a:bodyPr lIns="45719" rIns="45719">
            <a:spAutoFit/>
          </a:bodyPr>
          <a:lstStyle>
            <a:lvl1pPr algn="r" defTabSz="457200">
              <a:defRPr sz="14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defTabSz="457200">
        <a:defRPr sz="1400">
          <a:solidFill>
            <a:schemeClr val="tx1"/>
          </a:solidFill>
          <a:latin typeface="+mn-lt"/>
          <a:ea typeface="+mn-ea"/>
          <a:cs typeface="+mn-cs"/>
          <a:sym typeface="Arial"/>
        </a:defRPr>
      </a:lvl1pPr>
      <a:lvl2pPr indent="457200" algn="r" defTabSz="457200">
        <a:defRPr sz="1400">
          <a:solidFill>
            <a:schemeClr val="tx1"/>
          </a:solidFill>
          <a:latin typeface="+mn-lt"/>
          <a:ea typeface="+mn-ea"/>
          <a:cs typeface="+mn-cs"/>
          <a:sym typeface="Arial"/>
        </a:defRPr>
      </a:lvl2pPr>
      <a:lvl3pPr indent="914400" algn="r" defTabSz="457200">
        <a:defRPr sz="1400">
          <a:solidFill>
            <a:schemeClr val="tx1"/>
          </a:solidFill>
          <a:latin typeface="+mn-lt"/>
          <a:ea typeface="+mn-ea"/>
          <a:cs typeface="+mn-cs"/>
          <a:sym typeface="Arial"/>
        </a:defRPr>
      </a:lvl3pPr>
      <a:lvl4pPr indent="1371600" algn="r" defTabSz="457200">
        <a:defRPr sz="1400">
          <a:solidFill>
            <a:schemeClr val="tx1"/>
          </a:solidFill>
          <a:latin typeface="+mn-lt"/>
          <a:ea typeface="+mn-ea"/>
          <a:cs typeface="+mn-cs"/>
          <a:sym typeface="Arial"/>
        </a:defRPr>
      </a:lvl4pPr>
      <a:lvl5pPr indent="1828800" algn="r" defTabSz="457200">
        <a:defRPr sz="1400">
          <a:solidFill>
            <a:schemeClr val="tx1"/>
          </a:solidFill>
          <a:latin typeface="+mn-lt"/>
          <a:ea typeface="+mn-ea"/>
          <a:cs typeface="+mn-cs"/>
          <a:sym typeface="Arial"/>
        </a:defRPr>
      </a:lvl5pPr>
      <a:lvl6pPr algn="r" defTabSz="457200">
        <a:defRPr sz="1400">
          <a:solidFill>
            <a:schemeClr val="tx1"/>
          </a:solidFill>
          <a:latin typeface="+mn-lt"/>
          <a:ea typeface="+mn-ea"/>
          <a:cs typeface="+mn-cs"/>
          <a:sym typeface="Arial"/>
        </a:defRPr>
      </a:lvl6pPr>
      <a:lvl7pPr algn="r" defTabSz="457200">
        <a:defRPr sz="1400">
          <a:solidFill>
            <a:schemeClr val="tx1"/>
          </a:solidFill>
          <a:latin typeface="+mn-lt"/>
          <a:ea typeface="+mn-ea"/>
          <a:cs typeface="+mn-cs"/>
          <a:sym typeface="Arial"/>
        </a:defRPr>
      </a:lvl7pPr>
      <a:lvl8pPr algn="r" defTabSz="457200">
        <a:defRPr sz="1400">
          <a:solidFill>
            <a:schemeClr val="tx1"/>
          </a:solidFill>
          <a:latin typeface="+mn-lt"/>
          <a:ea typeface="+mn-ea"/>
          <a:cs typeface="+mn-cs"/>
          <a:sym typeface="Arial"/>
        </a:defRPr>
      </a:lvl8pPr>
      <a:lvl9pPr algn="r" defTabSz="457200">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s://www.flickr.com/photos/rjw1/" TargetMode="External"/><Relationship Id="rId4" Type="http://schemas.openxmlformats.org/officeDocument/2006/relationships/hyperlink" Target="https://flic.kr/p/gZfib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creativecommons.org/licenses/by/2.0/" TargetMode="External"/><Relationship Id="rId5" Type="http://schemas.openxmlformats.org/officeDocument/2006/relationships/hyperlink" Target="https://www.flickr.com/photos/arrgch/" TargetMode="External"/><Relationship Id="rId4" Type="http://schemas.openxmlformats.org/officeDocument/2006/relationships/hyperlink" Target="https://flic.kr/p/h68x9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creativecommons.org/licenses/by/2.0/" TargetMode="External"/><Relationship Id="rId4" Type="http://schemas.openxmlformats.org/officeDocument/2006/relationships/hyperlink" Target="https://www.flickr.com/photos/fijian_sc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0"/>
            <a:ext cx="10160000" cy="7128933"/>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xmlns="" id="{7DC09774-264D-C941-961E-AE75D9DBFB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Content Placeholder 8">
            <a:extLst>
              <a:ext uri="{FF2B5EF4-FFF2-40B4-BE49-F238E27FC236}">
                <a16:creationId xmlns:a16="http://schemas.microsoft.com/office/drawing/2014/main" xmlns="" id="{C72C2BDB-B82B-424C-9B1A-0C7E892A7CF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8882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knitting-1430153_960_720.jpg"/>
          <p:cNvPicPr>
            <a:picLocks noGrp="1" noChangeAspect="1"/>
          </p:cNvPicPr>
          <p:nvPr>
            <p:ph idx="1"/>
          </p:nvPr>
        </p:nvPicPr>
        <p:blipFill>
          <a:blip r:embed="rId3" cstate="screen">
            <a:extLst>
              <a:ext uri="{28A0092B-C50C-407E-A947-70E740481C1C}">
                <a14:useLocalDpi xmlns:a14="http://schemas.microsoft.com/office/drawing/2010/main"/>
              </a:ext>
            </a:extLst>
          </a:blip>
          <a:srcRect l="-13160" r="-13160"/>
          <a:stretch>
            <a:fillRect/>
          </a:stretch>
        </p:blipFill>
        <p:spPr>
          <a:xfrm>
            <a:off x="-997961" y="473519"/>
            <a:ext cx="11015333" cy="5831647"/>
          </a:xfrm>
        </p:spPr>
      </p:pic>
    </p:spTree>
    <p:extLst>
      <p:ext uri="{BB962C8B-B14F-4D97-AF65-F5344CB8AC3E}">
        <p14:creationId xmlns:p14="http://schemas.microsoft.com/office/powerpoint/2010/main" val="219089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937" y="548680"/>
            <a:ext cx="8145519" cy="5650953"/>
          </a:xfrm>
          <a:prstGeom prst="rect">
            <a:avLst/>
          </a:prstGeom>
        </p:spPr>
      </p:pic>
    </p:spTree>
    <p:extLst>
      <p:ext uri="{BB962C8B-B14F-4D97-AF65-F5344CB8AC3E}">
        <p14:creationId xmlns:p14="http://schemas.microsoft.com/office/powerpoint/2010/main" val="186294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8267" y="-169333"/>
            <a:ext cx="10684934" cy="8195733"/>
          </a:xfrm>
          <a:prstGeom prst="rect">
            <a:avLst/>
          </a:prstGeom>
          <a:solidFill>
            <a:srgbClr val="FFFFFF"/>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p:cNvSpPr>
            <a:spLocks noGrp="1"/>
          </p:cNvSpPr>
          <p:nvPr>
            <p:ph type="title"/>
          </p:nvPr>
        </p:nvSpPr>
        <p:spPr/>
        <p:txBody>
          <a:bodyPr/>
          <a:lstStyle/>
          <a:p>
            <a:pPr algn="l"/>
            <a:r>
              <a:rPr lang="en-GB" b="1" dirty="0">
                <a:solidFill>
                  <a:srgbClr val="FF0000"/>
                </a:solidFill>
              </a:rPr>
              <a:t>Project outcomes</a:t>
            </a:r>
          </a:p>
        </p:txBody>
      </p:sp>
      <p:sp>
        <p:nvSpPr>
          <p:cNvPr id="3" name="Content Placeholder 2"/>
          <p:cNvSpPr>
            <a:spLocks noGrp="1"/>
          </p:cNvSpPr>
          <p:nvPr>
            <p:ph idx="1"/>
          </p:nvPr>
        </p:nvSpPr>
        <p:spPr>
          <a:xfrm>
            <a:off x="685800" y="1619780"/>
            <a:ext cx="7772400" cy="4114800"/>
          </a:xfrm>
        </p:spPr>
        <p:txBody>
          <a:bodyPr/>
          <a:lstStyle/>
          <a:p>
            <a:pPr marL="514350" indent="-514350">
              <a:lnSpc>
                <a:spcPct val="120000"/>
              </a:lnSpc>
              <a:buFont typeface="+mj-lt"/>
              <a:buAutoNum type="arabicPeriod"/>
            </a:pPr>
            <a:r>
              <a:rPr lang="en-GB" sz="2800" dirty="0"/>
              <a:t>People with learning disabilities are less lonely and have more friends. </a:t>
            </a:r>
          </a:p>
          <a:p>
            <a:pPr marL="514350" indent="-514350">
              <a:lnSpc>
                <a:spcPct val="120000"/>
              </a:lnSpc>
              <a:buFont typeface="+mj-lt"/>
              <a:buAutoNum type="arabicPeriod"/>
            </a:pPr>
            <a:r>
              <a:rPr lang="en-GB" sz="2800" dirty="0"/>
              <a:t>People with learning disabilities are empowered to make more choices about how they live their lives. </a:t>
            </a:r>
          </a:p>
          <a:p>
            <a:pPr marL="514350" lvl="0" indent="-514350">
              <a:lnSpc>
                <a:spcPct val="120000"/>
              </a:lnSpc>
              <a:buFont typeface="+mj-lt"/>
              <a:buAutoNum type="arabicPeriod"/>
            </a:pPr>
            <a:r>
              <a:rPr lang="en-GB" sz="2800" dirty="0"/>
              <a:t>Communities become more inclusive.</a:t>
            </a:r>
          </a:p>
          <a:p>
            <a:pPr marL="514350" lvl="0" indent="-514350">
              <a:lnSpc>
                <a:spcPct val="120000"/>
              </a:lnSpc>
              <a:buFont typeface="+mj-lt"/>
              <a:buAutoNum type="arabicPeriod"/>
            </a:pPr>
            <a:r>
              <a:rPr lang="en-GB" sz="2800" dirty="0"/>
              <a:t>Volunteers have a greater understanding of needs of people with learning disabilities </a:t>
            </a:r>
          </a:p>
          <a:p>
            <a:endParaRPr lang="en-GB" dirty="0"/>
          </a:p>
        </p:txBody>
      </p:sp>
    </p:spTree>
    <p:extLst>
      <p:ext uri="{BB962C8B-B14F-4D97-AF65-F5344CB8AC3E}">
        <p14:creationId xmlns:p14="http://schemas.microsoft.com/office/powerpoint/2010/main" val="4243443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1385" y="-16191"/>
            <a:ext cx="13537428" cy="8249193"/>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a:ea typeface="Arial"/>
              <a:cs typeface="Arial"/>
              <a:sym typeface="Arial"/>
            </a:endParaRPr>
          </a:p>
        </p:txBody>
      </p:sp>
      <p:pic>
        <p:nvPicPr>
          <p:cNvPr id="5" name="Picture 4">
            <a:extLst>
              <a:ext uri="{FF2B5EF4-FFF2-40B4-BE49-F238E27FC236}">
                <a16:creationId xmlns:a16="http://schemas.microsoft.com/office/drawing/2014/main" xmlns="" id="{2A6BF8A6-377F-344C-B1C8-BFE1A7CAA7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8396516" y="6297893"/>
            <a:ext cx="184666"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349092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1385" y="-16191"/>
            <a:ext cx="13537428" cy="8249193"/>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a:ea typeface="Arial"/>
              <a:cs typeface="Arial"/>
              <a:sym typeface="Arial"/>
            </a:endParaRPr>
          </a:p>
        </p:txBody>
      </p:sp>
      <p:pic>
        <p:nvPicPr>
          <p:cNvPr id="3" name="Picture 2">
            <a:extLst>
              <a:ext uri="{FF2B5EF4-FFF2-40B4-BE49-F238E27FC236}">
                <a16:creationId xmlns:a16="http://schemas.microsoft.com/office/drawing/2014/main" xmlns="" id="{ECED2BD9-92AA-3E43-BC0F-46AE83A669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883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2667" y="-237067"/>
            <a:ext cx="10464800" cy="7755467"/>
          </a:xfrm>
          <a:prstGeom prst="rect">
            <a:avLst/>
          </a:prstGeom>
          <a:solidFill>
            <a:srgbClr val="FFFFFF"/>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p:cNvSpPr>
            <a:spLocks noGrp="1"/>
          </p:cNvSpPr>
          <p:nvPr>
            <p:ph type="title"/>
          </p:nvPr>
        </p:nvSpPr>
        <p:spPr/>
        <p:txBody>
          <a:bodyPr/>
          <a:lstStyle/>
          <a:p>
            <a:pPr algn="l"/>
            <a:r>
              <a:rPr lang="en-GB" dirty="0">
                <a:solidFill>
                  <a:srgbClr val="FF0000"/>
                </a:solidFill>
              </a:rPr>
              <a:t>Evaluation (</a:t>
            </a:r>
            <a:r>
              <a:rPr lang="en-GB" dirty="0" err="1">
                <a:solidFill>
                  <a:srgbClr val="FF0000"/>
                </a:solidFill>
              </a:rPr>
              <a:t>RiPFA</a:t>
            </a:r>
            <a:r>
              <a:rPr lang="en-GB" dirty="0">
                <a:solidFill>
                  <a:srgbClr val="FF0000"/>
                </a:solidFill>
              </a:rPr>
              <a:t>)</a:t>
            </a:r>
          </a:p>
        </p:txBody>
      </p:sp>
      <p:sp>
        <p:nvSpPr>
          <p:cNvPr id="3" name="Content Placeholder 2"/>
          <p:cNvSpPr>
            <a:spLocks noGrp="1"/>
          </p:cNvSpPr>
          <p:nvPr>
            <p:ph idx="1"/>
          </p:nvPr>
        </p:nvSpPr>
        <p:spPr>
          <a:xfrm>
            <a:off x="685800" y="1456266"/>
            <a:ext cx="7772400" cy="4114800"/>
          </a:xfrm>
        </p:spPr>
        <p:txBody>
          <a:bodyPr/>
          <a:lstStyle/>
          <a:p>
            <a:pPr>
              <a:lnSpc>
                <a:spcPct val="120000"/>
              </a:lnSpc>
              <a:buFont typeface="Arial"/>
              <a:buChar char="•"/>
            </a:pPr>
            <a:r>
              <a:rPr lang="en-GB" sz="2400" dirty="0"/>
              <a:t>86% see Buddy as a friend</a:t>
            </a:r>
          </a:p>
          <a:p>
            <a:pPr>
              <a:lnSpc>
                <a:spcPct val="120000"/>
              </a:lnSpc>
              <a:buFont typeface="Arial"/>
              <a:buChar char="•"/>
            </a:pPr>
            <a:r>
              <a:rPr lang="en-GB" sz="2400" dirty="0"/>
              <a:t>76% more aware of other ways to spend spare time</a:t>
            </a:r>
          </a:p>
          <a:p>
            <a:pPr>
              <a:lnSpc>
                <a:spcPct val="120000"/>
              </a:lnSpc>
              <a:buFont typeface="Arial"/>
              <a:buChar char="•"/>
            </a:pPr>
            <a:r>
              <a:rPr lang="en-GB" sz="2400" dirty="0"/>
              <a:t>79% go out more in the evenings (not just with their buddy)</a:t>
            </a:r>
          </a:p>
          <a:p>
            <a:pPr>
              <a:lnSpc>
                <a:spcPct val="120000"/>
              </a:lnSpc>
              <a:buFont typeface="Arial"/>
              <a:buChar char="•"/>
            </a:pPr>
            <a:r>
              <a:rPr lang="en-GB" sz="2400" dirty="0"/>
              <a:t>48% said they did feel lonely at times</a:t>
            </a:r>
          </a:p>
          <a:p>
            <a:pPr>
              <a:lnSpc>
                <a:spcPct val="120000"/>
              </a:lnSpc>
              <a:buFont typeface="Arial"/>
              <a:buChar char="•"/>
            </a:pPr>
            <a:r>
              <a:rPr lang="en-GB" sz="2400" dirty="0"/>
              <a:t>But 90% said having a Gig Buddy makes them feel less lonely</a:t>
            </a:r>
          </a:p>
          <a:p>
            <a:pPr>
              <a:lnSpc>
                <a:spcPct val="120000"/>
              </a:lnSpc>
              <a:buFont typeface="Arial"/>
              <a:buChar char="•"/>
            </a:pPr>
            <a:r>
              <a:rPr lang="en-GB" sz="2400" dirty="0"/>
              <a:t>78% made new friends in addition to their Gig Buddy volunteer. </a:t>
            </a:r>
          </a:p>
        </p:txBody>
      </p:sp>
    </p:spTree>
    <p:extLst>
      <p:ext uri="{BB962C8B-B14F-4D97-AF65-F5344CB8AC3E}">
        <p14:creationId xmlns:p14="http://schemas.microsoft.com/office/powerpoint/2010/main" val="329251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xmlns="" id="{B6BC2B11-6167-864A-830C-02C3F7BD75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785594" y="5681585"/>
            <a:ext cx="9929594" cy="1815880"/>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GB" sz="1200" dirty="0">
                <a:solidFill>
                  <a:srgbClr val="FFFFFF"/>
                </a:solidFill>
                <a:hlinkClick r:id="rId4"/>
              </a:rPr>
              <a:t>Bon Big Breakfast </a:t>
            </a:r>
            <a:r>
              <a:rPr lang="en-GB" sz="1200" dirty="0">
                <a:solidFill>
                  <a:srgbClr val="FFFFFF"/>
                </a:solidFill>
              </a:rPr>
              <a:t>by </a:t>
            </a:r>
            <a:r>
              <a:rPr lang="en-GB" sz="1200" u="sng" dirty="0">
                <a:hlinkClick r:id="rId5" tooltip="Go to bob walker's photostream"/>
              </a:rPr>
              <a:t>bob walker</a:t>
            </a:r>
            <a:r>
              <a:rPr lang="en-GB" sz="1200" dirty="0"/>
              <a:t> </a:t>
            </a:r>
            <a:r>
              <a:rPr lang="en-GB" sz="1200" dirty="0">
                <a:solidFill>
                  <a:srgbClr val="FFFFFF"/>
                </a:solidFill>
              </a:rPr>
              <a:t>is licensed under </a:t>
            </a:r>
            <a:r>
              <a:rPr lang="en-GB" sz="1200" dirty="0">
                <a:solidFill>
                  <a:srgbClr val="FFFFFF"/>
                </a:solidFill>
                <a:hlinkClick r:id="rId6"/>
              </a:rPr>
              <a:t>CC BY 2.0</a:t>
            </a:r>
            <a:endParaRPr lang="en-GB" sz="1200" dirty="0">
              <a:solidFill>
                <a:srgbClr val="FFFFFF"/>
              </a:solidFill>
            </a:endParaRPr>
          </a:p>
          <a:p>
            <a:r>
              <a:rPr lang="en-GB" sz="1600" dirty="0">
                <a:solidFill>
                  <a:srgbClr val="FFFFFF"/>
                </a:solidFill>
              </a:rPr>
              <a:t> </a:t>
            </a:r>
          </a:p>
          <a:p>
            <a:r>
              <a:rPr lang="en-GB" sz="1600" dirty="0"/>
              <a:t> </a:t>
            </a:r>
          </a:p>
          <a:p>
            <a:pPr algn="ctr"/>
            <a:endParaRPr lang="en-GB" sz="1600" dirty="0">
              <a:solidFill>
                <a:srgbClr val="FFFFFF"/>
              </a:solidFill>
            </a:endParaRPr>
          </a:p>
          <a:p>
            <a:r>
              <a:rPr lang="en-GB" dirty="0">
                <a:solidFill>
                  <a:srgbClr val="FFFFFF"/>
                </a:solidFill>
              </a:rPr>
              <a:t> </a:t>
            </a:r>
          </a:p>
          <a:p>
            <a:endParaRPr kumimoji="0" lang="en-US" sz="2400" b="0" i="0" u="none" strike="noStrike" cap="none" spc="0" normalizeH="0" baseline="0" dirty="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294916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a:p>
        </p:txBody>
      </p:sp>
      <p:pic>
        <p:nvPicPr>
          <p:cNvPr id="6" name="Picture 5">
            <a:extLst>
              <a:ext uri="{FF2B5EF4-FFF2-40B4-BE49-F238E27FC236}">
                <a16:creationId xmlns:a16="http://schemas.microsoft.com/office/drawing/2014/main" xmlns="" id="{0B29E56B-9AD2-6847-AE26-68FEBE73368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94153" y="6427147"/>
            <a:ext cx="9238153" cy="523220"/>
          </a:xfrm>
          <a:prstGeom prst="rect">
            <a:avLst/>
          </a:prstGeom>
          <a:solidFill>
            <a:srgbClr val="000000"/>
          </a:solidFill>
        </p:spPr>
        <p:txBody>
          <a:bodyPr wrap="square">
            <a:spAutoFit/>
          </a:bodyPr>
          <a:lstStyle/>
          <a:p>
            <a:pPr algn="l"/>
            <a:r>
              <a:rPr lang="en-GB" sz="1200" dirty="0">
                <a:solidFill>
                  <a:srgbClr val="FFFFFF"/>
                </a:solidFill>
                <a:hlinkClick r:id="rId4"/>
              </a:rPr>
              <a:t>Ashtray </a:t>
            </a:r>
            <a:r>
              <a:rPr lang="en-GB" sz="1200" dirty="0">
                <a:solidFill>
                  <a:srgbClr val="FFFFFF"/>
                </a:solidFill>
              </a:rPr>
              <a:t>by </a:t>
            </a:r>
            <a:r>
              <a:rPr lang="en-GB" sz="1200" u="sng" dirty="0">
                <a:solidFill>
                  <a:srgbClr val="FFFFFF"/>
                </a:solidFill>
                <a:hlinkClick r:id="rId5" tooltip="Go to Thomas's photostream"/>
              </a:rPr>
              <a:t>Thomas</a:t>
            </a:r>
            <a:r>
              <a:rPr lang="en-GB" sz="1200" u="sng" dirty="0">
                <a:solidFill>
                  <a:srgbClr val="FFFFFF"/>
                </a:solidFill>
              </a:rPr>
              <a:t> </a:t>
            </a:r>
            <a:r>
              <a:rPr lang="en-GB" sz="1200" dirty="0">
                <a:solidFill>
                  <a:srgbClr val="FFFFFF"/>
                </a:solidFill>
              </a:rPr>
              <a:t>is licensed under </a:t>
            </a:r>
            <a:r>
              <a:rPr lang="en-GB" sz="1200" dirty="0">
                <a:solidFill>
                  <a:srgbClr val="FFFFFF"/>
                </a:solidFill>
                <a:hlinkClick r:id="rId6"/>
              </a:rPr>
              <a:t>CC BY 2.0</a:t>
            </a:r>
            <a:endParaRPr lang="en-GB" sz="1200" dirty="0">
              <a:solidFill>
                <a:srgbClr val="FFFFFF"/>
              </a:solidFill>
            </a:endParaRPr>
          </a:p>
          <a:p>
            <a:pPr algn="l"/>
            <a:r>
              <a:rPr lang="en-GB" sz="1600" dirty="0">
                <a:solidFill>
                  <a:srgbClr val="FFFFFF"/>
                </a:solidFill>
              </a:rPr>
              <a:t> </a:t>
            </a:r>
          </a:p>
        </p:txBody>
      </p:sp>
    </p:spTree>
    <p:extLst>
      <p:ext uri="{BB962C8B-B14F-4D97-AF65-F5344CB8AC3E}">
        <p14:creationId xmlns:p14="http://schemas.microsoft.com/office/powerpoint/2010/main" val="308326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75832" y="5838601"/>
            <a:ext cx="2491428"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rtl="0" latinLnBrk="1" hangingPunct="0"/>
            <a:r>
              <a:rPr lang="en-US" dirty="0">
                <a:solidFill>
                  <a:schemeClr val="bg1"/>
                </a:solidFill>
                <a:latin typeface="Calibri"/>
                <a:cs typeface="Calibri"/>
              </a:rPr>
              <a:t>Mother Teresa</a:t>
            </a:r>
          </a:p>
          <a:p>
            <a:pPr marL="0" marR="0" indent="0" algn="ctr"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pic>
        <p:nvPicPr>
          <p:cNvPr id="6" name="Picture 5">
            <a:extLst>
              <a:ext uri="{FF2B5EF4-FFF2-40B4-BE49-F238E27FC236}">
                <a16:creationId xmlns:a16="http://schemas.microsoft.com/office/drawing/2014/main" xmlns="" id="{BCB20642-5CF7-4946-929B-02E774557B5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24595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19</a:t>
            </a:fld>
            <a:endParaRPr sz="1400"/>
          </a:p>
        </p:txBody>
      </p:sp>
      <p:pic>
        <p:nvPicPr>
          <p:cNvPr id="5" name="Picture 4">
            <a:extLst>
              <a:ext uri="{FF2B5EF4-FFF2-40B4-BE49-F238E27FC236}">
                <a16:creationId xmlns:a16="http://schemas.microsoft.com/office/drawing/2014/main" xmlns="" id="{6332ACF0-9629-2847-A8DF-468CF63A91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84778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808F441-82C9-124F-AF7D-16F2D520D9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21257921">
            <a:off x="628810" y="846703"/>
            <a:ext cx="8229600" cy="1143000"/>
          </a:xfrm>
        </p:spPr>
        <p:txBody>
          <a:bodyPr/>
          <a:lstStyle/>
          <a:p>
            <a:endParaRPr lang="en-GB" dirty="0"/>
          </a:p>
        </p:txBody>
      </p:sp>
      <p:pic>
        <p:nvPicPr>
          <p:cNvPr id="4" name="Picture 3">
            <a:extLst>
              <a:ext uri="{FF2B5EF4-FFF2-40B4-BE49-F238E27FC236}">
                <a16:creationId xmlns:a16="http://schemas.microsoft.com/office/drawing/2014/main" xmlns="" id="{7BBDC992-7861-A743-AB97-B7B6E4D91F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017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E2D6A092-E804-F844-8F0D-6AB8F12AE678}"/>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xmlns="" id="{C7F9F328-890C-C443-91B9-636C10F20B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0198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xmlns="" id="{54F724E7-05A9-4540-AEE5-BF720E2AB6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545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Picture 9">
            <a:extLst>
              <a:ext uri="{FF2B5EF4-FFF2-40B4-BE49-F238E27FC236}">
                <a16:creationId xmlns:a16="http://schemas.microsoft.com/office/drawing/2014/main" xmlns="" id="{AEF946B2-2950-8A4F-9235-E55F5003DF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782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E10C8A97-6199-E242-9ABB-47AC4CCCFAD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75184" y="0"/>
            <a:ext cx="10093435" cy="7570077"/>
          </a:xfrm>
        </p:spPr>
      </p:pic>
    </p:spTree>
    <p:extLst>
      <p:ext uri="{BB962C8B-B14F-4D97-AF65-F5344CB8AC3E}">
        <p14:creationId xmlns:p14="http://schemas.microsoft.com/office/powerpoint/2010/main" val="397578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6D2977B-CD50-D44E-9A16-2844497D4A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206145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6667" y="0"/>
            <a:ext cx="13936134" cy="8246533"/>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a:ea typeface="Arial"/>
              <a:cs typeface="Arial"/>
              <a:sym typeface="Arial"/>
            </a:endParaRPr>
          </a:p>
        </p:txBody>
      </p:sp>
      <p:sp>
        <p:nvSpPr>
          <p:cNvPr id="5" name="Rectangle 4"/>
          <p:cNvSpPr/>
          <p:nvPr/>
        </p:nvSpPr>
        <p:spPr>
          <a:xfrm>
            <a:off x="1100667" y="863600"/>
            <a:ext cx="2743200" cy="4837113"/>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a:ea typeface="Arial"/>
              <a:cs typeface="Arial"/>
              <a:sym typeface="Arial"/>
            </a:endParaRPr>
          </a:p>
        </p:txBody>
      </p:sp>
      <p:sp>
        <p:nvSpPr>
          <p:cNvPr id="10" name="Shape 10"/>
          <p:cNvSpPr/>
          <p:nvPr/>
        </p:nvSpPr>
        <p:spPr>
          <a:xfrm>
            <a:off x="4083686" y="684998"/>
            <a:ext cx="5159696" cy="41857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r" defTabSz="457200">
              <a:defRPr sz="1800"/>
            </a:pPr>
            <a:endParaRPr lang="en-GB" sz="3200" dirty="0">
              <a:solidFill>
                <a:srgbClr val="FFFFFF"/>
              </a:solidFill>
              <a:latin typeface="Calibri"/>
              <a:cs typeface="Calibri"/>
            </a:endParaRPr>
          </a:p>
          <a:p>
            <a:pPr lvl="0" algn="r" defTabSz="457200">
              <a:defRPr sz="1800"/>
            </a:pPr>
            <a:endParaRPr lang="en-GB" sz="3200" dirty="0">
              <a:solidFill>
                <a:srgbClr val="FFFFFF"/>
              </a:solidFill>
              <a:latin typeface="Calibri"/>
              <a:cs typeface="Calibri"/>
            </a:endParaRPr>
          </a:p>
          <a:p>
            <a:pPr algn="ctr" defTabSz="457200">
              <a:defRPr sz="1800"/>
            </a:pPr>
            <a:r>
              <a:rPr lang="en-GB" sz="3200" dirty="0">
                <a:solidFill>
                  <a:srgbClr val="FFFFFF"/>
                </a:solidFill>
                <a:latin typeface="Calibri"/>
                <a:cs typeface="Calibri"/>
              </a:rPr>
              <a:t>@</a:t>
            </a:r>
            <a:r>
              <a:rPr lang="en-GB" sz="3200" dirty="0" err="1">
                <a:solidFill>
                  <a:srgbClr val="FFFFFF"/>
                </a:solidFill>
                <a:latin typeface="Calibri"/>
                <a:cs typeface="Calibri"/>
              </a:rPr>
              <a:t>stayuplateuk</a:t>
            </a:r>
            <a:endParaRPr lang="en-GB" sz="3200" dirty="0">
              <a:solidFill>
                <a:srgbClr val="FFFFFF"/>
              </a:solidFill>
              <a:latin typeface="Calibri"/>
              <a:cs typeface="Calibri"/>
            </a:endParaRPr>
          </a:p>
          <a:p>
            <a:pPr lvl="0" algn="r" defTabSz="457200">
              <a:defRPr sz="1800"/>
            </a:pPr>
            <a:endParaRPr lang="en-GB" sz="3200" dirty="0">
              <a:solidFill>
                <a:srgbClr val="FFFFFF"/>
              </a:solidFill>
              <a:latin typeface="Calibri"/>
              <a:cs typeface="Calibri"/>
            </a:endParaRPr>
          </a:p>
          <a:p>
            <a:pPr lvl="0" algn="ctr" defTabSz="457200">
              <a:defRPr sz="1800"/>
            </a:pPr>
            <a:r>
              <a:rPr lang="en-GB" sz="3200" dirty="0" err="1">
                <a:solidFill>
                  <a:srgbClr val="FFFFFF"/>
                </a:solidFill>
                <a:latin typeface="Calibri"/>
                <a:cs typeface="Calibri"/>
              </a:rPr>
              <a:t>info@stayuplate.org</a:t>
            </a:r>
            <a:endParaRPr lang="en-GB" sz="3200" dirty="0">
              <a:solidFill>
                <a:srgbClr val="FFFFFF"/>
              </a:solidFill>
              <a:latin typeface="Calibri"/>
              <a:cs typeface="Calibri"/>
            </a:endParaRPr>
          </a:p>
          <a:p>
            <a:pPr lvl="0" algn="r" defTabSz="457200">
              <a:defRPr sz="1800"/>
            </a:pPr>
            <a:endParaRPr lang="en-GB" sz="3200" dirty="0">
              <a:solidFill>
                <a:srgbClr val="FFFFFF"/>
              </a:solidFill>
              <a:latin typeface="Calibri"/>
              <a:cs typeface="Calibri"/>
            </a:endParaRPr>
          </a:p>
          <a:p>
            <a:pPr lvl="0" algn="ctr" defTabSz="457200">
              <a:defRPr sz="1800"/>
            </a:pPr>
            <a:endParaRPr lang="en-GB" dirty="0">
              <a:solidFill>
                <a:srgbClr val="FFFFFF"/>
              </a:solidFill>
              <a:latin typeface="Calibri"/>
              <a:cs typeface="Calibri"/>
            </a:endParaRPr>
          </a:p>
          <a:p>
            <a:pPr lvl="0" algn="ctr" defTabSz="457200">
              <a:defRPr sz="1800"/>
            </a:pPr>
            <a:r>
              <a:rPr sz="3600" dirty="0">
                <a:solidFill>
                  <a:srgbClr val="FFFFFF"/>
                </a:solidFill>
                <a:latin typeface="Calibri"/>
                <a:cs typeface="Calibri"/>
              </a:rPr>
              <a:t>www.</a:t>
            </a:r>
            <a:r>
              <a:rPr sz="3600" dirty="0">
                <a:solidFill>
                  <a:srgbClr val="FF0000"/>
                </a:solidFill>
                <a:latin typeface="Calibri"/>
                <a:cs typeface="Calibri"/>
              </a:rPr>
              <a:t>stayuplate</a:t>
            </a:r>
            <a:r>
              <a:rPr sz="3600" dirty="0">
                <a:solidFill>
                  <a:srgbClr val="FFFFFF"/>
                </a:solidFill>
                <a:latin typeface="Calibri"/>
                <a:cs typeface="Calibri"/>
              </a:rPr>
              <a:t>.org</a:t>
            </a:r>
            <a:endParaRPr sz="1400" dirty="0">
              <a:solidFill>
                <a:srgbClr val="FFFFFF"/>
              </a:solidFill>
              <a:latin typeface="Calibri"/>
              <a:cs typeface="Calibri"/>
            </a:endParaRPr>
          </a:p>
          <a:p>
            <a:pPr lvl="0" algn="r" defTabSz="457200">
              <a:defRPr sz="1800"/>
            </a:pPr>
            <a:endParaRPr sz="2000" dirty="0">
              <a:solidFill>
                <a:srgbClr val="FFFFFF"/>
              </a:solidFill>
              <a:latin typeface="Calibri"/>
              <a:cs typeface="Calibri"/>
            </a:endParaRPr>
          </a:p>
        </p:txBody>
      </p:sp>
      <p:pic>
        <p:nvPicPr>
          <p:cNvPr id="3" name="Picture 2" descr="fla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649" y="617266"/>
            <a:ext cx="3449062" cy="5300133"/>
          </a:xfrm>
          <a:prstGeom prst="rect">
            <a:avLst/>
          </a:prstGeom>
        </p:spPr>
      </p:pic>
      <p:sp>
        <p:nvSpPr>
          <p:cNvPr id="4" name="TextBox 3"/>
          <p:cNvSpPr txBox="1"/>
          <p:nvPr/>
        </p:nvSpPr>
        <p:spPr>
          <a:xfrm>
            <a:off x="793649" y="5917399"/>
            <a:ext cx="8449733"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2000" dirty="0">
                <a:solidFill>
                  <a:srgbClr val="FFFFFF"/>
                </a:solidFill>
                <a:latin typeface="Calibri"/>
                <a:cs typeface="Calibri"/>
              </a:rPr>
              <a:t>‘promoting full and active social lives for people with learning disabilities’</a:t>
            </a:r>
            <a:endParaRPr kumimoji="0" lang="en-GB" sz="2000" b="0" i="0" u="none" strike="noStrike" cap="none" spc="0" normalizeH="0" baseline="0" dirty="0">
              <a:ln>
                <a:noFill/>
              </a:ln>
              <a:solidFill>
                <a:srgbClr val="000000"/>
              </a:solidFill>
              <a:effectLst/>
              <a:uFillTx/>
              <a:latin typeface="Arial"/>
              <a:ea typeface="Arial"/>
              <a:cs typeface="Arial"/>
              <a:sym typeface="Arial"/>
            </a:endParaRPr>
          </a:p>
        </p:txBody>
      </p:sp>
      <p:pic>
        <p:nvPicPr>
          <p:cNvPr id="7" name="Picture 6">
            <a:extLst>
              <a:ext uri="{FF2B5EF4-FFF2-40B4-BE49-F238E27FC236}">
                <a16:creationId xmlns:a16="http://schemas.microsoft.com/office/drawing/2014/main" xmlns="" id="{716FAEBC-ED70-144C-B1FC-D3A5CE74E5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451530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774D883-F5F0-6F43-8475-B3E024E6BE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99397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BA66421A-F732-114D-BA07-54D052B23821}"/>
              </a:ext>
            </a:extLst>
          </p:cNvPr>
          <p:cNvSpPr>
            <a:spLocks noGrp="1"/>
          </p:cNvSpPr>
          <p:nvPr>
            <p:ph type="subTitle" idx="1"/>
          </p:nvPr>
        </p:nvSpPr>
        <p:spPr/>
        <p:txBody>
          <a:bodyPr/>
          <a:lstStyle/>
          <a:p>
            <a:endParaRPr lang="en-US"/>
          </a:p>
        </p:txBody>
      </p:sp>
      <p:sp>
        <p:nvSpPr>
          <p:cNvPr id="8" name="Title 7">
            <a:extLst>
              <a:ext uri="{FF2B5EF4-FFF2-40B4-BE49-F238E27FC236}">
                <a16:creationId xmlns:a16="http://schemas.microsoft.com/office/drawing/2014/main" xmlns="" id="{F9C5C01A-0159-9B4C-AB06-EECDA5467815}"/>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xmlns="" id="{BEE9B62C-C73C-6D44-97B8-3AF14D1F159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74959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idx="4294967295"/>
          </p:nvPr>
        </p:nvSpPr>
        <p:spPr>
          <a:xfrm>
            <a:off x="685800" y="2286000"/>
            <a:ext cx="7772400" cy="1143001"/>
          </a:xfrm>
          <a:prstGeom prst="rect">
            <a:avLst/>
          </a:prstGeom>
          <a:ln w="12700">
            <a:miter lim="400000"/>
          </a:ln>
        </p:spPr>
        <p:txBody>
          <a:bodyPr lIns="0" tIns="0" rIns="0" bIns="0" anchor="ctr">
            <a:normAutofit/>
          </a:bodyPr>
          <a:lstStyle/>
          <a:p>
            <a:pPr lvl="0"/>
            <a:endParaRPr/>
          </a:p>
        </p:txBody>
      </p:sp>
      <p:sp>
        <p:nvSpPr>
          <p:cNvPr id="78" name="Shape 78"/>
          <p:cNvSpPr>
            <a:spLocks noGrp="1"/>
          </p:cNvSpPr>
          <p:nvPr>
            <p:ph type="body" idx="4294967295"/>
          </p:nvPr>
        </p:nvSpPr>
        <p:spPr>
          <a:xfrm>
            <a:off x="1371600" y="3886200"/>
            <a:ext cx="6400800" cy="1752600"/>
          </a:xfrm>
          <a:prstGeom prst="rect">
            <a:avLst/>
          </a:prstGeom>
          <a:ln w="12700">
            <a:miter lim="400000"/>
          </a:ln>
        </p:spPr>
        <p:txBody>
          <a:bodyPr lIns="0" tIns="0" rIns="0" bIns="0">
            <a:normAutofit/>
          </a:bodyPr>
          <a:lstStyle/>
          <a:p>
            <a:pPr marL="0" lvl="0" indent="0" algn="ctr">
              <a:buSzTx/>
              <a:buNone/>
            </a:pPr>
            <a:endParaRPr/>
          </a:p>
        </p:txBody>
      </p:sp>
      <p:pic>
        <p:nvPicPr>
          <p:cNvPr id="79" name="glastonbury_massiveB&amp;W.jpg"/>
          <p:cNvPicPr/>
          <p:nvPr/>
        </p:nvPicPr>
        <p:blipFill>
          <a:blip r:embed="rId3" cstate="screen">
            <a:extLst>
              <a:ext uri="{28A0092B-C50C-407E-A947-70E740481C1C}">
                <a14:useLocalDpi xmlns:a14="http://schemas.microsoft.com/office/drawing/2010/main"/>
              </a:ext>
            </a:extLst>
          </a:blip>
          <a:stretch>
            <a:fillRect/>
          </a:stretch>
        </p:blipFill>
        <p:spPr>
          <a:xfrm>
            <a:off x="-785594" y="-964668"/>
            <a:ext cx="9961738" cy="6657713"/>
          </a:xfrm>
          <a:prstGeom prst="rect">
            <a:avLst/>
          </a:prstGeom>
          <a:ln w="12700">
            <a:miter lim="400000"/>
          </a:ln>
        </p:spPr>
      </p:pic>
      <p:sp>
        <p:nvSpPr>
          <p:cNvPr id="2" name="TextBox 1"/>
          <p:cNvSpPr txBox="1"/>
          <p:nvPr/>
        </p:nvSpPr>
        <p:spPr>
          <a:xfrm>
            <a:off x="-785594" y="5681585"/>
            <a:ext cx="9929594" cy="1046438"/>
          </a:xfrm>
          <a:prstGeom prst="rect">
            <a:avLst/>
          </a:prstGeom>
          <a:solidFill>
            <a:schemeClr val="tx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200" dirty="0">
                <a:solidFill>
                  <a:srgbClr val="FFFFFF"/>
                </a:solidFill>
                <a:hlinkClick r:id="rId4"/>
              </a:rPr>
              <a:t>You can call them Al </a:t>
            </a:r>
            <a:r>
              <a:rPr lang="en-GB" sz="1200" dirty="0">
                <a:solidFill>
                  <a:srgbClr val="FFFFFF"/>
                </a:solidFill>
              </a:rPr>
              <a:t> by </a:t>
            </a:r>
            <a:r>
              <a:rPr lang="en-GB" sz="1200" u="sng" dirty="0">
                <a:solidFill>
                  <a:srgbClr val="FFFFFF"/>
                </a:solidFill>
                <a:hlinkClick r:id="rId4" tooltip="Go to NMK Photography's photostream"/>
              </a:rPr>
              <a:t>NMK Photography</a:t>
            </a:r>
            <a:r>
              <a:rPr lang="en-GB" sz="1200" u="sng" dirty="0">
                <a:solidFill>
                  <a:srgbClr val="FFFFFF"/>
                </a:solidFill>
              </a:rPr>
              <a:t> </a:t>
            </a:r>
            <a:r>
              <a:rPr lang="en-GB" sz="1200" dirty="0">
                <a:solidFill>
                  <a:srgbClr val="FFFFFF"/>
                </a:solidFill>
              </a:rPr>
              <a:t>is licensed under </a:t>
            </a:r>
            <a:r>
              <a:rPr lang="en-GB" sz="1200" dirty="0">
                <a:solidFill>
                  <a:srgbClr val="FFFFFF"/>
                </a:solidFill>
                <a:hlinkClick r:id="rId5"/>
              </a:rPr>
              <a:t>CC BY 2.0</a:t>
            </a:r>
            <a:endParaRPr lang="en-GB" sz="1200" dirty="0">
              <a:solidFill>
                <a:srgbClr val="FFFFFF"/>
              </a:solidFill>
            </a:endParaRPr>
          </a:p>
          <a:p>
            <a:r>
              <a:rPr lang="en-GB" dirty="0">
                <a:solidFill>
                  <a:srgbClr val="FFFFFF"/>
                </a:solidFill>
              </a:rPr>
              <a:t> </a:t>
            </a:r>
          </a:p>
          <a:p>
            <a:endParaRPr kumimoji="0" lang="en-US" sz="2400" b="0" i="0" u="none" strike="noStrike" cap="none" spc="0" normalizeH="0" baseline="0" dirty="0">
              <a:ln>
                <a:noFill/>
              </a:ln>
              <a:solidFill>
                <a:srgbClr val="FFFFFF"/>
              </a:solidFill>
              <a:effectLst/>
              <a:uFillTx/>
              <a:latin typeface="Arial"/>
              <a:ea typeface="Arial"/>
              <a:cs typeface="Arial"/>
              <a:sym typeface="Arial"/>
            </a:endParaRPr>
          </a:p>
        </p:txBody>
      </p:sp>
    </p:spTree>
    <p:extLst>
      <p:ext uri="{BB962C8B-B14F-4D97-AF65-F5344CB8AC3E}">
        <p14:creationId xmlns:p14="http://schemas.microsoft.com/office/powerpoint/2010/main" val="358112434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48A23CC-EE66-3D4A-828F-5F42B5E8EE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197700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08344" y="-16314"/>
            <a:ext cx="9352344" cy="7236703"/>
          </a:xfrm>
          <a:prstGeom prst="rect">
            <a:avLst/>
          </a:prstGeom>
          <a:solidFill>
            <a:srgbClr val="FFFFFF"/>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5" name="Rectangle 4"/>
          <p:cNvSpPr/>
          <p:nvPr/>
        </p:nvSpPr>
        <p:spPr>
          <a:xfrm>
            <a:off x="899518" y="304286"/>
            <a:ext cx="7288744" cy="5693867"/>
          </a:xfrm>
          <a:prstGeom prst="rect">
            <a:avLst/>
          </a:prstGeom>
        </p:spPr>
        <p:txBody>
          <a:bodyPr wrap="square">
            <a:spAutoFit/>
          </a:bodyPr>
          <a:lstStyle/>
          <a:p>
            <a:endParaRPr lang="en-GB" sz="2800" dirty="0"/>
          </a:p>
          <a:p>
            <a:r>
              <a:rPr lang="en-GB" sz="2800" dirty="0"/>
              <a:t>Gig Buddies is a volunteer befriending project that seeks to build community capacity by enabling people with shared interests to connect, working in an assets based way.</a:t>
            </a:r>
          </a:p>
          <a:p>
            <a:endParaRPr lang="en-GB" sz="2800" dirty="0"/>
          </a:p>
          <a:p>
            <a:r>
              <a:rPr lang="en-GB" sz="2800" dirty="0"/>
              <a:t>The focus is promoting positive physical and mental well-being for the individuals involved, as well as collectively for the wider community. </a:t>
            </a:r>
          </a:p>
          <a:p>
            <a:endParaRPr lang="en-GB" sz="2800" dirty="0"/>
          </a:p>
          <a:p>
            <a:r>
              <a:rPr lang="en-GB" sz="2800" dirty="0"/>
              <a:t>Blah, blah, blah</a:t>
            </a:r>
            <a:r>
              <a:rPr lang="is-IS" sz="2800" dirty="0"/>
              <a:t>...</a:t>
            </a:r>
            <a:endParaRPr lang="en-GB" sz="2800" dirty="0"/>
          </a:p>
        </p:txBody>
      </p:sp>
    </p:spTree>
    <p:extLst>
      <p:ext uri="{BB962C8B-B14F-4D97-AF65-F5344CB8AC3E}">
        <p14:creationId xmlns:p14="http://schemas.microsoft.com/office/powerpoint/2010/main" val="165954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08344" y="-16314"/>
            <a:ext cx="9352344" cy="7236703"/>
          </a:xfrm>
          <a:prstGeom prst="rect">
            <a:avLst/>
          </a:prstGeom>
          <a:solidFill>
            <a:srgbClr val="FFFFFF"/>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Arial"/>
              <a:ea typeface="Arial"/>
              <a:cs typeface="Arial"/>
              <a:sym typeface="Arial"/>
            </a:endParaRPr>
          </a:p>
        </p:txBody>
      </p:sp>
      <p:sp>
        <p:nvSpPr>
          <p:cNvPr id="5" name="Rectangle 4"/>
          <p:cNvSpPr/>
          <p:nvPr/>
        </p:nvSpPr>
        <p:spPr>
          <a:xfrm>
            <a:off x="899518" y="304286"/>
            <a:ext cx="7288744" cy="5693867"/>
          </a:xfrm>
          <a:prstGeom prst="rect">
            <a:avLst/>
          </a:prstGeom>
        </p:spPr>
        <p:txBody>
          <a:bodyPr wrap="square">
            <a:spAutoFit/>
          </a:bodyPr>
          <a:lstStyle/>
          <a:p>
            <a:endParaRPr lang="en-GB" sz="2800" dirty="0"/>
          </a:p>
          <a:p>
            <a:r>
              <a:rPr lang="en-GB" sz="2800" dirty="0"/>
              <a:t>Gig Buddies is a volunteer befriending project that seeks to build community capacity by enabling people with shared interests to connect, working in an assets based way.</a:t>
            </a:r>
          </a:p>
          <a:p>
            <a:endParaRPr lang="en-GB" sz="2800" dirty="0"/>
          </a:p>
          <a:p>
            <a:r>
              <a:rPr lang="en-GB" sz="2800" dirty="0"/>
              <a:t>The focus is promoting positive physical and mental well-being for the individuals involved, as well as collectively for the wider community. </a:t>
            </a:r>
          </a:p>
          <a:p>
            <a:endParaRPr lang="en-GB" sz="2800" dirty="0"/>
          </a:p>
          <a:p>
            <a:r>
              <a:rPr lang="en-GB" sz="2800" dirty="0"/>
              <a:t>Blah, blah, blah</a:t>
            </a:r>
            <a:r>
              <a:rPr lang="is-IS" sz="2800" dirty="0"/>
              <a:t>...</a:t>
            </a:r>
            <a:endParaRPr lang="en-GB" sz="2800"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17072">
            <a:off x="-115294" y="1193338"/>
            <a:ext cx="9098357" cy="3771213"/>
          </a:xfrm>
          <a:prstGeom prst="rect">
            <a:avLst/>
          </a:prstGeom>
        </p:spPr>
      </p:pic>
    </p:spTree>
    <p:extLst>
      <p:ext uri="{BB962C8B-B14F-4D97-AF65-F5344CB8AC3E}">
        <p14:creationId xmlns:p14="http://schemas.microsoft.com/office/powerpoint/2010/main" val="249248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5600" y="0"/>
            <a:ext cx="10024533" cy="7501467"/>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p:cNvSpPr>
            <a:spLocks noGrp="1"/>
          </p:cNvSpPr>
          <p:nvPr>
            <p:ph type="title"/>
          </p:nvPr>
        </p:nvSpPr>
        <p:spPr/>
        <p:txBody>
          <a:bodyPr/>
          <a:lstStyle/>
          <a:p>
            <a:endParaRPr lang="en-GB"/>
          </a:p>
        </p:txBody>
      </p:sp>
      <p:pic>
        <p:nvPicPr>
          <p:cNvPr id="4" name="Content Placeholder 3" descr="image3.JPG"/>
          <p:cNvPicPr>
            <a:picLocks noGrp="1" noChangeAspect="1"/>
          </p:cNvPicPr>
          <p:nvPr>
            <p:ph idx="1"/>
          </p:nvPr>
        </p:nvPicPr>
        <p:blipFill>
          <a:blip r:embed="rId3" cstate="screen">
            <a:extLst>
              <a:ext uri="{28A0092B-C50C-407E-A947-70E740481C1C}">
                <a14:useLocalDpi xmlns:a14="http://schemas.microsoft.com/office/drawing/2010/main"/>
              </a:ext>
            </a:extLst>
          </a:blip>
          <a:srcRect l="-20833" r="-20833"/>
          <a:stretch>
            <a:fillRect/>
          </a:stretch>
        </p:blipFill>
        <p:spPr>
          <a:xfrm rot="5400000">
            <a:off x="685800" y="1168400"/>
            <a:ext cx="7772400" cy="4114800"/>
          </a:xfrm>
        </p:spPr>
      </p:pic>
    </p:spTree>
    <p:extLst>
      <p:ext uri="{BB962C8B-B14F-4D97-AF65-F5344CB8AC3E}">
        <p14:creationId xmlns:p14="http://schemas.microsoft.com/office/powerpoint/2010/main" val="1951940917"/>
      </p:ext>
    </p:extLst>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dministration" ma:contentTypeID="0x010100D0E410EB176E0C49978577D0663BF56701000C0547B2163F7F44B8530ECA97A14483" ma:contentTypeVersion="30" ma:contentTypeDescription="General documents used in the administration of a service" ma:contentTypeScope="" ma:versionID="ae5cd7a63008ea230ff9996c4ffdfc81">
  <xsd:schema xmlns:xsd="http://www.w3.org/2001/XMLSchema" xmlns:xs="http://www.w3.org/2001/XMLSchema" xmlns:p="http://schemas.microsoft.com/office/2006/metadata/properties" xmlns:ns2="0edbdf58-cbf2-428a-80ab-aedffcd2a497" xmlns:ns3="d727177b-b867-4179-a9b7-cb65728f3dac" targetNamespace="http://schemas.microsoft.com/office/2006/metadata/properties" ma:root="true" ma:fieldsID="7d24b98f8e2a4bf672e49c81f5cc674b" ns2:_="" ns3:_="">
    <xsd:import namespace="0edbdf58-cbf2-428a-80ab-aedffcd2a497"/>
    <xsd:import namespace="d727177b-b867-4179-a9b7-cb65728f3dac"/>
    <xsd:element name="properties">
      <xsd:complexType>
        <xsd:sequence>
          <xsd:element name="documentManagement">
            <xsd:complexType>
              <xsd:all>
                <xsd:element ref="ns2:Document_x0020_Owner"/>
                <xsd:element ref="ns2:Document_x0020_Date"/>
                <xsd:element ref="ns2:Protective_x0020_Marking"/>
                <xsd:element ref="ns2:ia40b914e86141268670d7c54bc5df15" minOccurs="0"/>
                <xsd:element ref="ns2:TaxCatchAll" minOccurs="0"/>
                <xsd:element ref="ns2:TaxCatchAllLabel" minOccurs="0"/>
                <xsd:element ref="ns3:ESSP_x0020_Tags"/>
                <xsd:element ref="ns3:Community_x0020_Partnership"/>
                <xsd:element ref="ns2:Meeting_x0020_Date" minOccurs="0"/>
                <xsd:element ref="ns2:Calendar_x0020_Yea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bdf58-cbf2-428a-80ab-aedffcd2a497" elementFormDefault="qualified">
    <xsd:import namespace="http://schemas.microsoft.com/office/2006/documentManagement/types"/>
    <xsd:import namespace="http://schemas.microsoft.com/office/infopath/2007/PartnerControls"/>
    <xsd:element name="Document_x0020_Owner" ma:index="1" ma:displayName="Document Owner" ma:description="Normally the author"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Date" ma:index="3" ma:displayName="Document Date" ma:default="[today]" ma:description="Date held on/in the document or date the document was created" ma:format="DateOnly" ma:internalName="Document_x0020_Date" ma:readOnly="false">
      <xsd:simpleType>
        <xsd:restriction base="dms:DateTime"/>
      </xsd:simpleType>
    </xsd:element>
    <xsd:element name="Protective_x0020_Marking" ma:index="4" ma:displayName="Protective Marking" ma:default="OFFICIAL – DISCLOSABLE" ma:description="All Council documents should be marked as OFFICIAL - DISCLOSABLE unless they hold personal or commercially sensitive information.&#10;Private information is NOT CLASSIFIED" ma:format="Dropdown" ma:internalName="Protective_x0020_Marking" ma:readOnly="false">
      <xsd:simpleType>
        <xsd:restriction base="dms:Choice">
          <xsd:enumeration value="OFFICIAL – DISCLOSABLE"/>
          <xsd:enumeration value="OFFICIAL – SENSITIVE (PERSONAL)"/>
          <xsd:enumeration value="OFFICIAL – SENSITIVE (COMMERCIAL)"/>
          <xsd:enumeration value="NOT CLASSIFIED"/>
        </xsd:restriction>
      </xsd:simpleType>
    </xsd:element>
    <xsd:element name="ia40b914e86141268670d7c54bc5df15" ma:index="11" ma:taxonomy="true" ma:internalName="ia40b914e86141268670d7c54bc5df15" ma:taxonomyFieldName="Administration_x0020_Document_x0020_Type" ma:displayName="Administration Document Type" ma:default="" ma:fieldId="{2a40b914-e861-4126-8670-d7c54bc5df15}" ma:sspId="691f71b9-b64f-4844-8bf8-0e85b55a74e6" ma:termSetId="f4e4120c-d6b0-4a38-a803-66280fff655a" ma:anchorId="a121c30a-a01e-4315-90aa-f7de4a505851" ma:open="false" ma:isKeyword="false">
      <xsd:complexType>
        <xsd:sequence>
          <xsd:element ref="pc:Terms" minOccurs="0" maxOccurs="1"/>
        </xsd:sequence>
      </xsd:complexType>
    </xsd:element>
    <xsd:element name="TaxCatchAll" ma:index="12" nillable="true" ma:displayName="Taxonomy Catch All Column" ma:description="" ma:hidden="true" ma:list="{bf45c743-cd07-477d-b618-708238c188ff}" ma:internalName="TaxCatchAll" ma:showField="CatchAllData" ma:web="d727177b-b867-4179-a9b7-cb65728f3dac">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bf45c743-cd07-477d-b618-708238c188ff}" ma:internalName="TaxCatchAllLabel" ma:readOnly="true" ma:showField="CatchAllDataLabel" ma:web="d727177b-b867-4179-a9b7-cb65728f3dac">
      <xsd:complexType>
        <xsd:complexContent>
          <xsd:extension base="dms:MultiChoiceLookup">
            <xsd:sequence>
              <xsd:element name="Value" type="dms:Lookup" maxOccurs="unbounded" minOccurs="0" nillable="true"/>
            </xsd:sequence>
          </xsd:extension>
        </xsd:complexContent>
      </xsd:complexType>
    </xsd:element>
    <xsd:element name="Meeting_x0020_Date" ma:index="17" nillable="true" ma:displayName="Meeting Date" ma:format="DateOnly" ma:internalName="Meeting_x0020_Date">
      <xsd:simpleType>
        <xsd:restriction base="dms:DateTime"/>
      </xsd:simpleType>
    </xsd:element>
    <xsd:element name="Calendar_x0020_Year" ma:index="18" nillable="true" ma:displayName="Calendar Year" ma:format="Dropdown" ma:internalName="Calendar_x0020_Year">
      <xsd:simpleType>
        <xsd:restriction base="dms:Choice">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restriction>
      </xsd:simpleType>
    </xsd:element>
  </xsd:schema>
  <xsd:schema xmlns:xsd="http://www.w3.org/2001/XMLSchema" xmlns:xs="http://www.w3.org/2001/XMLSchema" xmlns:dms="http://schemas.microsoft.com/office/2006/documentManagement/types" xmlns:pc="http://schemas.microsoft.com/office/infopath/2007/PartnerControls" targetNamespace="d727177b-b867-4179-a9b7-cb65728f3dac" elementFormDefault="qualified">
    <xsd:import namespace="http://schemas.microsoft.com/office/2006/documentManagement/types"/>
    <xsd:import namespace="http://schemas.microsoft.com/office/infopath/2007/PartnerControls"/>
    <xsd:element name="ESSP_x0020_Tags" ma:index="15" ma:displayName="ESSP Tags" ma:list="{a877a684-161c-461b-899a-f0617a5f5673}" ma:internalName="ESSP_x0020_Tags" ma:showField="Title" ma:web="d727177b-b867-4179-a9b7-cb65728f3dac">
      <xsd:simpleType>
        <xsd:restriction base="dms:Lookup"/>
      </xsd:simpleType>
    </xsd:element>
    <xsd:element name="Community_x0020_Partnership" ma:index="16" ma:displayName="Community Partnership" ma:list="{1d19365b-79c1-4310-b580-61e76a3c9b94}" ma:internalName="Community_x0020_Partnership" ma:showField="Title" ma:web="d727177b-b867-4179-a9b7-cb65728f3dac">
      <xsd:simpleType>
        <xsd:restriction base="dms:Lookup"/>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Document Category"/>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1f71b9-b64f-4844-8bf8-0e85b55a74e6" ContentTypeId="0x010100D0E410EB176E0C49978577D0663BF56701"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Community_x0020_Partnership xmlns="d727177b-b867-4179-a9b7-cb65728f3dac">1</Community_x0020_Partnership>
    <TaxCatchAll xmlns="0edbdf58-cbf2-428a-80ab-aedffcd2a497">
      <Value>8</Value>
    </TaxCatchAll>
    <Protective_x0020_Marking xmlns="0edbdf58-cbf2-428a-80ab-aedffcd2a497">OFFICIAL – DISCLOSABLE</Protective_x0020_Marking>
    <ia40b914e86141268670d7c54bc5df15 xmlns="0edbdf58-cbf2-428a-80ab-aedffcd2a497">
      <Terms xmlns="http://schemas.microsoft.com/office/infopath/2007/PartnerControls">
        <TermInfo xmlns="http://schemas.microsoft.com/office/infopath/2007/PartnerControls">
          <TermName>Agenda</TermName>
          <TermId>4dec6222-ae93-4db4-a107-ceb5289f1a1d</TermId>
        </TermInfo>
      </Terms>
    </ia40b914e86141268670d7c54bc5df15>
    <ESSP_x0020_Tags xmlns="d727177b-b867-4179-a9b7-cb65728f3dac">22</ESSP_x0020_Tags>
    <Calendar_x0020_Year xmlns="0edbdf58-cbf2-428a-80ab-aedffcd2a497">2018</Calendar_x0020_Year>
    <Meeting_x0020_Date xmlns="0edbdf58-cbf2-428a-80ab-aedffcd2a497">2018-07-09T23:00:00+00:00</Meeting_x0020_Date>
    <Document_x0020_Date xmlns="0edbdf58-cbf2-428a-80ab-aedffcd2a497">2018-08-08T11:23:59+00:00</Document_x0020_Date>
    <Document_x0020_Owner xmlns="0edbdf58-cbf2-428a-80ab-aedffcd2a497">
      <UserInfo>
        <DisplayName>Sarah Feather</DisplayName>
        <AccountId>32</AccountId>
        <AccountType/>
      </UserInfo>
    </Document_x0020_Owner>
    <_dlc_DocId xmlns="d727177b-b867-4179-a9b7-cb65728f3dac">CORPPOLPER-9-353</_dlc_DocId>
    <_dlc_DocIdUrl xmlns="d727177b-b867-4179-a9b7-cb65728f3dac">
      <Url>https://services.escc.gov.uk/sites/CORPPOLPER/_layouts/15/DocIdRedir.aspx?ID=CORPPOLPER-9-353</Url>
      <Description>CORPPOLPER-9-353</Description>
    </_dlc_DocIdUrl>
  </documentManagement>
</p:properties>
</file>

<file path=customXml/itemProps1.xml><?xml version="1.0" encoding="utf-8"?>
<ds:datastoreItem xmlns:ds="http://schemas.openxmlformats.org/officeDocument/2006/customXml" ds:itemID="{B1212C93-E75F-4E28-92CA-4E99C5085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bdf58-cbf2-428a-80ab-aedffcd2a497"/>
    <ds:schemaRef ds:uri="d727177b-b867-4179-a9b7-cb65728f3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B38B59-4E69-4F9D-9F1E-E4A4AC954DE9}">
  <ds:schemaRefs>
    <ds:schemaRef ds:uri="Microsoft.SharePoint.Taxonomy.ContentTypeSync"/>
  </ds:schemaRefs>
</ds:datastoreItem>
</file>

<file path=customXml/itemProps3.xml><?xml version="1.0" encoding="utf-8"?>
<ds:datastoreItem xmlns:ds="http://schemas.openxmlformats.org/officeDocument/2006/customXml" ds:itemID="{51EE5E57-E606-48ED-9FCD-BDEEF9B62115}">
  <ds:schemaRefs>
    <ds:schemaRef ds:uri="http://schemas.microsoft.com/sharepoint/events"/>
  </ds:schemaRefs>
</ds:datastoreItem>
</file>

<file path=customXml/itemProps4.xml><?xml version="1.0" encoding="utf-8"?>
<ds:datastoreItem xmlns:ds="http://schemas.openxmlformats.org/officeDocument/2006/customXml" ds:itemID="{62DF4F1A-6827-4AAB-8662-B85626C63362}">
  <ds:schemaRefs>
    <ds:schemaRef ds:uri="http://schemas.microsoft.com/sharepoint/v3/contenttype/forms"/>
  </ds:schemaRefs>
</ds:datastoreItem>
</file>

<file path=customXml/itemProps5.xml><?xml version="1.0" encoding="utf-8"?>
<ds:datastoreItem xmlns:ds="http://schemas.openxmlformats.org/officeDocument/2006/customXml" ds:itemID="{98CE12FB-590C-4253-8AAA-B668EA335876}">
  <ds:schemaRefs>
    <ds:schemaRef ds:uri="http://purl.org/dc/elements/1.1/"/>
    <ds:schemaRef ds:uri="http://schemas.microsoft.com/office/2006/metadata/properties"/>
    <ds:schemaRef ds:uri="0edbdf58-cbf2-428a-80ab-aedffcd2a497"/>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d727177b-b867-4179-a9b7-cb65728f3da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1809</TotalTime>
  <Words>1626</Words>
  <Application>Microsoft Office PowerPoint</Application>
  <PresentationFormat>On-screen Show (4:3)</PresentationFormat>
  <Paragraphs>151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outcomes</vt:lpstr>
      <vt:lpstr>PowerPoint Presentation</vt:lpstr>
      <vt:lpstr>PowerPoint Presentation</vt:lpstr>
      <vt:lpstr>Evaluation (RiPFA)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Feather</dc:creator>
  <cp:lastModifiedBy>Sarah Feather</cp:lastModifiedBy>
  <cp:revision>106</cp:revision>
  <dcterms:modified xsi:type="dcterms:W3CDTF">2018-08-08T11:24:44Z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0x010100D0E410EB176E0C49978577D0663BF56701000C0547B2163F7F44B8530ECA97A14483</vt:lpwstr>
  </property>
  <property fmtid="{D5CDD505-2E9C-101B-9397-08002B2CF9AE}" pid="3" name="_dlc_policyId">
    <vt:lpwstr/>
  </property>
  <property fmtid="{D5CDD505-2E9C-101B-9397-08002B2CF9AE}" pid="4" name="Administration Document Type">
    <vt:lpwstr>8;#Agenda|4dec6222-ae93-4db4-a107-ceb5289f1a1d</vt:lpwstr>
  </property>
  <property fmtid="{D5CDD505-2E9C-101B-9397-08002B2CF9AE}" pid="5" name="ItemRetentionFormula">
    <vt:lpwstr/>
  </property>
  <property fmtid="{D5CDD505-2E9C-101B-9397-08002B2CF9AE}" pid="6" name="_dlc_DocIdItemGuid">
    <vt:lpwstr>0de97c17-df3a-4b88-93fc-bcfcbaaea095</vt:lpwstr>
  </property>
</Properties>
</file>